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710" r:id="rId3"/>
    <p:sldId id="278" r:id="rId4"/>
    <p:sldId id="717" r:id="rId5"/>
    <p:sldId id="712" r:id="rId6"/>
    <p:sldId id="714" r:id="rId7"/>
    <p:sldId id="715" r:id="rId8"/>
    <p:sldId id="716" r:id="rId9"/>
    <p:sldId id="718" r:id="rId10"/>
    <p:sldId id="721" r:id="rId11"/>
    <p:sldId id="756" r:id="rId12"/>
    <p:sldId id="723" r:id="rId13"/>
    <p:sldId id="757" r:id="rId14"/>
    <p:sldId id="726" r:id="rId15"/>
    <p:sldId id="728" r:id="rId16"/>
    <p:sldId id="729" r:id="rId17"/>
    <p:sldId id="737" r:id="rId18"/>
    <p:sldId id="749" r:id="rId19"/>
    <p:sldId id="738" r:id="rId20"/>
    <p:sldId id="739" r:id="rId21"/>
    <p:sldId id="745" r:id="rId22"/>
    <p:sldId id="746" r:id="rId23"/>
    <p:sldId id="740" r:id="rId24"/>
    <p:sldId id="742" r:id="rId25"/>
    <p:sldId id="744" r:id="rId26"/>
    <p:sldId id="747" r:id="rId27"/>
    <p:sldId id="748" r:id="rId28"/>
    <p:sldId id="753" r:id="rId29"/>
    <p:sldId id="752" r:id="rId30"/>
    <p:sldId id="754" r:id="rId31"/>
    <p:sldId id="755" r:id="rId32"/>
    <p:sldId id="758" r:id="rId33"/>
    <p:sldId id="759" r:id="rId34"/>
    <p:sldId id="761" r:id="rId35"/>
    <p:sldId id="763" r:id="rId36"/>
    <p:sldId id="766" r:id="rId37"/>
    <p:sldId id="719" r:id="rId38"/>
    <p:sldId id="764" r:id="rId39"/>
    <p:sldId id="767" r:id="rId40"/>
    <p:sldId id="768" r:id="rId41"/>
    <p:sldId id="769" r:id="rId42"/>
    <p:sldId id="770" r:id="rId43"/>
    <p:sldId id="771" r:id="rId44"/>
    <p:sldId id="772" r:id="rId45"/>
    <p:sldId id="779" r:id="rId46"/>
    <p:sldId id="780" r:id="rId47"/>
    <p:sldId id="773" r:id="rId48"/>
    <p:sldId id="781" r:id="rId49"/>
    <p:sldId id="782" r:id="rId50"/>
    <p:sldId id="783" r:id="rId51"/>
    <p:sldId id="784" r:id="rId52"/>
    <p:sldId id="788" r:id="rId53"/>
    <p:sldId id="785" r:id="rId54"/>
    <p:sldId id="786" r:id="rId55"/>
    <p:sldId id="789" r:id="rId56"/>
    <p:sldId id="790" r:id="rId57"/>
    <p:sldId id="791" r:id="rId58"/>
    <p:sldId id="794" r:id="rId59"/>
    <p:sldId id="720" r:id="rId60"/>
    <p:sldId id="796" r:id="rId61"/>
    <p:sldId id="797" r:id="rId62"/>
    <p:sldId id="798" r:id="rId63"/>
    <p:sldId id="800" r:id="rId64"/>
    <p:sldId id="799" r:id="rId65"/>
    <p:sldId id="792" r:id="rId66"/>
    <p:sldId id="713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6EA"/>
    <a:srgbClr val="E9ECF5"/>
    <a:srgbClr val="FFF3CC"/>
    <a:srgbClr val="FFD7D6"/>
    <a:srgbClr val="ECEAFE"/>
    <a:srgbClr val="F9CCAD"/>
    <a:srgbClr val="FFE58E"/>
    <a:srgbClr val="FF7E79"/>
    <a:srgbClr val="165D7F"/>
    <a:srgbClr val="DFF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91" autoAdjust="0"/>
    <p:restoredTop sz="96197" autoAdjust="0"/>
  </p:normalViewPr>
  <p:slideViewPr>
    <p:cSldViewPr snapToGrid="0">
      <p:cViewPr varScale="1">
        <p:scale>
          <a:sx n="119" d="100"/>
          <a:sy n="119" d="100"/>
        </p:scale>
        <p:origin x="5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09260-0DFA-4689-97F6-9E3AB5130734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97134-6068-4F10-A427-1D6EBD41F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50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835" y="771703"/>
            <a:ext cx="4846330" cy="893066"/>
          </a:xfrm>
          <a:prstGeom prst="rect">
            <a:avLst/>
          </a:prstGeom>
        </p:spPr>
      </p:pic>
      <p:sp>
        <p:nvSpPr>
          <p:cNvPr id="37" name="矩形 36"/>
          <p:cNvSpPr/>
          <p:nvPr userDrawn="1"/>
        </p:nvSpPr>
        <p:spPr>
          <a:xfrm>
            <a:off x="0" y="0"/>
            <a:ext cx="1800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1800000" y="0"/>
            <a:ext cx="6480000" cy="180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8280000" y="0"/>
            <a:ext cx="3912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0" y="6686550"/>
            <a:ext cx="12192000" cy="180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3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800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800000" y="0"/>
            <a:ext cx="6480000" cy="180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280000" y="0"/>
            <a:ext cx="3912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514905" y="486327"/>
            <a:ext cx="288000" cy="288000"/>
          </a:xfrm>
          <a:prstGeom prst="rect">
            <a:avLst/>
          </a:prstGeom>
          <a:solidFill>
            <a:srgbClr val="236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63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02F26-E992-7837-BC4B-4069386CB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9C5173-0B4E-38FE-40E4-D656AA1FF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0A21D-B8F7-FFB0-47CA-D09445E1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CD12-893D-4E43-9325-CBA51CF19F84}" type="datetimeFigureOut">
              <a:rPr kumimoji="1" lang="zh-CN" altLang="en-US" smtClean="0"/>
              <a:t>2024/5/24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2AD3D-22EB-3212-ED15-49566E4E6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C78EF-4F1E-2C1E-9E15-CDAC8381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B979-55E4-D943-B032-3E998E49A5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882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8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5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em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2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5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16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5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62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66.png"/><Relationship Id="rId3" Type="http://schemas.openxmlformats.org/officeDocument/2006/relationships/image" Target="../media/image50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71.png"/><Relationship Id="rId3" Type="http://schemas.openxmlformats.org/officeDocument/2006/relationships/image" Target="../media/image5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78.png"/><Relationship Id="rId2" Type="http://schemas.openxmlformats.org/officeDocument/2006/relationships/image" Target="../media/image69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9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0.png"/><Relationship Id="rId10" Type="http://schemas.openxmlformats.org/officeDocument/2006/relationships/image" Target="../media/image148.png"/><Relationship Id="rId4" Type="http://schemas.openxmlformats.org/officeDocument/2006/relationships/image" Target="../media/image130.png"/><Relationship Id="rId9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30.png"/><Relationship Id="rId7" Type="http://schemas.openxmlformats.org/officeDocument/2006/relationships/image" Target="../media/image51.em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30.png"/><Relationship Id="rId7" Type="http://schemas.openxmlformats.org/officeDocument/2006/relationships/image" Target="../media/image15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62.emf"/><Relationship Id="rId10" Type="http://schemas.openxmlformats.org/officeDocument/2006/relationships/image" Target="../media/image61.png"/><Relationship Id="rId4" Type="http://schemas.openxmlformats.org/officeDocument/2006/relationships/image" Target="../media/image157.png"/><Relationship Id="rId9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5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5.png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59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6.png"/><Relationship Id="rId7" Type="http://schemas.openxmlformats.org/officeDocument/2006/relationships/image" Target="../media/image181.png"/><Relationship Id="rId12" Type="http://schemas.openxmlformats.org/officeDocument/2006/relationships/image" Target="../media/image165.emf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emf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74.png"/><Relationship Id="rId7" Type="http://schemas.openxmlformats.org/officeDocument/2006/relationships/image" Target="../media/image198.png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" Type="http://schemas.openxmlformats.org/officeDocument/2006/relationships/image" Target="../media/image50.png"/><Relationship Id="rId21" Type="http://schemas.openxmlformats.org/officeDocument/2006/relationships/image" Target="../media/image220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image" Target="../media/image169.emf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3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" Type="http://schemas.openxmlformats.org/officeDocument/2006/relationships/image" Target="../media/image50.png"/><Relationship Id="rId21" Type="http://schemas.openxmlformats.org/officeDocument/2006/relationships/image" Target="../media/image220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26.png"/><Relationship Id="rId2" Type="http://schemas.openxmlformats.org/officeDocument/2006/relationships/image" Target="../media/image170.emf"/><Relationship Id="rId16" Type="http://schemas.openxmlformats.org/officeDocument/2006/relationships/image" Target="../media/image22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8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23" Type="http://schemas.openxmlformats.org/officeDocument/2006/relationships/image" Target="../media/image227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5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43.png"/><Relationship Id="rId3" Type="http://schemas.openxmlformats.org/officeDocument/2006/relationships/image" Target="../media/image50.png"/><Relationship Id="rId7" Type="http://schemas.openxmlformats.org/officeDocument/2006/relationships/image" Target="../media/image233.png"/><Relationship Id="rId12" Type="http://schemas.openxmlformats.org/officeDocument/2006/relationships/image" Target="../media/image242.png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.png"/><Relationship Id="rId11" Type="http://schemas.openxmlformats.org/officeDocument/2006/relationships/image" Target="../media/image241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46.png"/><Relationship Id="rId3" Type="http://schemas.openxmlformats.org/officeDocument/2006/relationships/image" Target="../media/image50.png"/><Relationship Id="rId7" Type="http://schemas.openxmlformats.org/officeDocument/2006/relationships/image" Target="../media/image233.png"/><Relationship Id="rId12" Type="http://schemas.openxmlformats.org/officeDocument/2006/relationships/image" Target="../media/image242.png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.png"/><Relationship Id="rId11" Type="http://schemas.openxmlformats.org/officeDocument/2006/relationships/image" Target="../media/image241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186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74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62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6.png"/><Relationship Id="rId9" Type="http://schemas.openxmlformats.org/officeDocument/2006/relationships/image" Target="../media/image18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emf"/><Relationship Id="rId3" Type="http://schemas.openxmlformats.org/officeDocument/2006/relationships/image" Target="../media/image196.png"/><Relationship Id="rId7" Type="http://schemas.openxmlformats.org/officeDocument/2006/relationships/image" Target="../media/image263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6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189.png"/><Relationship Id="rId10" Type="http://schemas.openxmlformats.org/officeDocument/2006/relationships/image" Target="../media/image192.png"/><Relationship Id="rId4" Type="http://schemas.openxmlformats.org/officeDocument/2006/relationships/image" Target="../media/image176.emf"/><Relationship Id="rId9" Type="http://schemas.openxmlformats.org/officeDocument/2006/relationships/image" Target="../media/image2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266.png"/><Relationship Id="rId7" Type="http://schemas.openxmlformats.org/officeDocument/2006/relationships/image" Target="../media/image278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17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66.png"/><Relationship Id="rId7" Type="http://schemas.openxmlformats.org/officeDocument/2006/relationships/image" Target="../media/image28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194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" Type="http://schemas.openxmlformats.org/officeDocument/2006/relationships/image" Target="../media/image50.png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4" Type="http://schemas.openxmlformats.org/officeDocument/2006/relationships/image" Target="../media/image16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emf"/><Relationship Id="rId5" Type="http://schemas.openxmlformats.org/officeDocument/2006/relationships/image" Target="../media/image229.png"/><Relationship Id="rId4" Type="http://schemas.openxmlformats.org/officeDocument/2006/relationships/image" Target="../media/image2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0.png"/><Relationship Id="rId4" Type="http://schemas.openxmlformats.org/officeDocument/2006/relationships/image" Target="../media/image25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303.png"/><Relationship Id="rId3" Type="http://schemas.openxmlformats.org/officeDocument/2006/relationships/image" Target="../media/image16.png"/><Relationship Id="rId7" Type="http://schemas.openxmlformats.org/officeDocument/2006/relationships/image" Target="../media/image279.png"/><Relationship Id="rId12" Type="http://schemas.openxmlformats.org/officeDocument/2006/relationships/image" Target="../media/image230.emf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5.png"/><Relationship Id="rId11" Type="http://schemas.openxmlformats.org/officeDocument/2006/relationships/image" Target="../media/image301.png"/><Relationship Id="rId5" Type="http://schemas.openxmlformats.org/officeDocument/2006/relationships/image" Target="../media/image272.png"/><Relationship Id="rId10" Type="http://schemas.openxmlformats.org/officeDocument/2006/relationships/image" Target="../media/image300.png"/><Relationship Id="rId4" Type="http://schemas.openxmlformats.org/officeDocument/2006/relationships/image" Target="../media/image267.png"/><Relationship Id="rId9" Type="http://schemas.openxmlformats.org/officeDocument/2006/relationships/image" Target="../media/image28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231.emf"/><Relationship Id="rId7" Type="http://schemas.openxmlformats.org/officeDocument/2006/relationships/image" Target="../media/image308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50.png"/><Relationship Id="rId9" Type="http://schemas.openxmlformats.org/officeDocument/2006/relationships/image" Target="../media/image3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3" Type="http://schemas.openxmlformats.org/officeDocument/2006/relationships/image" Target="../media/image232.emf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0" Type="http://schemas.openxmlformats.org/officeDocument/2006/relationships/image" Target="../media/image319.png"/><Relationship Id="rId4" Type="http://schemas.openxmlformats.org/officeDocument/2006/relationships/image" Target="../media/image50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27.png"/><Relationship Id="rId3" Type="http://schemas.openxmlformats.org/officeDocument/2006/relationships/image" Target="../media/image233.emf"/><Relationship Id="rId7" Type="http://schemas.openxmlformats.org/officeDocument/2006/relationships/image" Target="../media/image316.png"/><Relationship Id="rId12" Type="http://schemas.openxmlformats.org/officeDocument/2006/relationships/image" Target="../media/image326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0" Type="http://schemas.openxmlformats.org/officeDocument/2006/relationships/image" Target="../media/image319.png"/><Relationship Id="rId4" Type="http://schemas.openxmlformats.org/officeDocument/2006/relationships/image" Target="../media/image50.png"/><Relationship Id="rId9" Type="http://schemas.openxmlformats.org/officeDocument/2006/relationships/image" Target="../media/image318.png"/><Relationship Id="rId14" Type="http://schemas.openxmlformats.org/officeDocument/2006/relationships/image" Target="../media/image3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26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82D6C5-7F92-5338-B7A4-0D1E46305B22}"/>
              </a:ext>
            </a:extLst>
          </p:cNvPr>
          <p:cNvSpPr txBox="1"/>
          <p:nvPr/>
        </p:nvSpPr>
        <p:spPr>
          <a:xfrm>
            <a:off x="117781" y="2371207"/>
            <a:ext cx="11956438" cy="3073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30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Dishonest Majority Multiparty Computation</a:t>
            </a:r>
            <a:r>
              <a:rPr kumimoji="1" lang="zh-CN" altLang="en-US" sz="30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30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over Matrix Rings</a:t>
            </a:r>
            <a:endParaRPr kumimoji="1" lang="en-US" altLang="zh-CN" sz="3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3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矩阵环上的恶意不诚实大多数安全多方计算</a:t>
            </a:r>
            <a:endParaRPr kumimoji="1" lang="en-US" altLang="zh-CN" sz="3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杨鹏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2024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年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月</a:t>
            </a:r>
            <a:r>
              <a:rPr kumimoji="1" lang="en-US" altLang="zh-CN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24</a:t>
            </a:r>
            <a:r>
              <a:rPr kumimoji="1" lang="zh-CN" altLang="en-US" sz="2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日</a:t>
            </a:r>
            <a:endParaRPr kumimoji="1" lang="zh-CN" altLang="en-US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E7627D-5ED1-320B-6496-0060027E90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58" y="257423"/>
            <a:ext cx="4680000" cy="8598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A566D21-FC80-D1D7-CA39-AB13A683B998}"/>
              </a:ext>
            </a:extLst>
          </p:cNvPr>
          <p:cNvSpPr/>
          <p:nvPr/>
        </p:nvSpPr>
        <p:spPr>
          <a:xfrm rot="16200000">
            <a:off x="2787014" y="-2554935"/>
            <a:ext cx="6617972" cy="11956437"/>
          </a:xfrm>
          <a:prstGeom prst="rect">
            <a:avLst/>
          </a:prstGeom>
          <a:noFill/>
          <a:ln w="38100">
            <a:solidFill>
              <a:srgbClr val="005A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52CA0F-E2F7-E618-622D-DEE3D332C5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34" y="257423"/>
            <a:ext cx="862013" cy="864000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5691B46-B29A-60E1-1ABE-F6B5D22E078E}"/>
              </a:ext>
            </a:extLst>
          </p:cNvPr>
          <p:cNvSpPr txBox="1"/>
          <p:nvPr/>
        </p:nvSpPr>
        <p:spPr>
          <a:xfrm>
            <a:off x="8546447" y="273925"/>
            <a:ext cx="35258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000" spc="200" dirty="0">
                <a:solidFill>
                  <a:srgbClr val="165D7F"/>
                </a:solidFill>
                <a:latin typeface="SimHei" panose="02010609060101010101" pitchFamily="49" charset="-122"/>
                <a:ea typeface="SimHei" panose="02010609060101010101" pitchFamily="49" charset="-122"/>
                <a:cs typeface="Yuppy SC" panose="020F0603040207020204" pitchFamily="34" charset="-122"/>
              </a:rPr>
              <a:t>安全多方计算</a:t>
            </a:r>
            <a:r>
              <a:rPr kumimoji="1" lang="en-US" altLang="zh-CN" sz="3000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MPC</a:t>
            </a:r>
          </a:p>
          <a:p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Secure</a:t>
            </a:r>
            <a:r>
              <a:rPr kumimoji="1" lang="zh-CN" altLang="en-US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Multi-Party</a:t>
            </a:r>
            <a:r>
              <a:rPr kumimoji="1" lang="zh-CN" altLang="en-US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Computation</a:t>
            </a:r>
            <a:endParaRPr kumimoji="1" lang="zh-CN" altLang="en-US" dirty="0">
              <a:solidFill>
                <a:srgbClr val="165D7F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183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96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加性秘密共享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(Additive Secret Sharing)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D9B7B-FDAD-7F81-08A6-A01DAE90589A}"/>
              </a:ext>
            </a:extLst>
          </p:cNvPr>
          <p:cNvSpPr txBox="1"/>
          <p:nvPr/>
        </p:nvSpPr>
        <p:spPr>
          <a:xfrm>
            <a:off x="351806" y="6603860"/>
            <a:ext cx="99068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Damgård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Pastro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V, Smart N, et al. Multiparty computation from somewhat homomorphic encryption[C]//Annual Cryptology Conference, 2012: 643-662.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008F235-7D11-7ABF-01B2-F074F0150D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80" y="2660185"/>
            <a:ext cx="446942" cy="5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6EF9F3-CDE5-88B7-9202-E8E9904E63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057" y="2660185"/>
            <a:ext cx="446942" cy="5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7F52103-6E58-B38C-7262-F33C847C5D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470" y="2660185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8389410-D680-3B60-A70B-8977D4324300}"/>
                  </a:ext>
                </a:extLst>
              </p:cNvPr>
              <p:cNvSpPr txBox="1"/>
              <p:nvPr/>
            </p:nvSpPr>
            <p:spPr>
              <a:xfrm>
                <a:off x="1128582" y="2877019"/>
                <a:ext cx="28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8389410-D680-3B60-A70B-8977D4324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2" y="2877019"/>
                <a:ext cx="288797" cy="276999"/>
              </a:xfrm>
              <a:prstGeom prst="rect">
                <a:avLst/>
              </a:prstGeom>
              <a:blipFill>
                <a:blip r:embed="rId3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689515-0F21-97E0-5A1F-A125D4F88EAB}"/>
                  </a:ext>
                </a:extLst>
              </p:cNvPr>
              <p:cNvSpPr txBox="1"/>
              <p:nvPr/>
            </p:nvSpPr>
            <p:spPr>
              <a:xfrm>
                <a:off x="2259872" y="2877019"/>
                <a:ext cx="294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689515-0F21-97E0-5A1F-A125D4F8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872" y="2877019"/>
                <a:ext cx="294119" cy="276999"/>
              </a:xfrm>
              <a:prstGeom prst="rect">
                <a:avLst/>
              </a:prstGeom>
              <a:blipFill>
                <a:blip r:embed="rId4"/>
                <a:stretch>
                  <a:fillRect l="-1666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1092850-3AA2-6F77-BD45-6F60386D7F84}"/>
                  </a:ext>
                </a:extLst>
              </p:cNvPr>
              <p:cNvSpPr txBox="1"/>
              <p:nvPr/>
            </p:nvSpPr>
            <p:spPr>
              <a:xfrm>
                <a:off x="4508542" y="2879465"/>
                <a:ext cx="287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1092850-3AA2-6F77-BD45-6F60386D7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42" y="2879465"/>
                <a:ext cx="287964" cy="276999"/>
              </a:xfrm>
              <a:prstGeom prst="rect">
                <a:avLst/>
              </a:prstGeom>
              <a:blipFill>
                <a:blip r:embed="rId5"/>
                <a:stretch>
                  <a:fillRect l="-17391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BB3B967-EB6A-38E9-BB09-65ACE52EB930}"/>
                  </a:ext>
                </a:extLst>
              </p:cNvPr>
              <p:cNvSpPr txBox="1"/>
              <p:nvPr/>
            </p:nvSpPr>
            <p:spPr>
              <a:xfrm>
                <a:off x="302631" y="3261829"/>
                <a:ext cx="468435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⋯,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BB3B967-EB6A-38E9-BB09-65ACE52EB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31" y="3261829"/>
                <a:ext cx="4684359" cy="295594"/>
              </a:xfrm>
              <a:prstGeom prst="rect">
                <a:avLst/>
              </a:prstGeom>
              <a:blipFill>
                <a:blip r:embed="rId6"/>
                <a:stretch>
                  <a:fillRect r="-1084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579D785-139E-07B3-51F4-89652AF28C2F}"/>
                  </a:ext>
                </a:extLst>
              </p:cNvPr>
              <p:cNvSpPr txBox="1"/>
              <p:nvPr/>
            </p:nvSpPr>
            <p:spPr>
              <a:xfrm>
                <a:off x="3312338" y="2877019"/>
                <a:ext cx="349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579D785-139E-07B3-51F4-89652AF28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338" y="2877019"/>
                <a:ext cx="3497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圆角矩形 40">
            <a:extLst>
              <a:ext uri="{FF2B5EF4-FFF2-40B4-BE49-F238E27FC236}">
                <a16:creationId xmlns:a16="http://schemas.microsoft.com/office/drawing/2014/main" id="{E20907F6-1A6D-1B41-1438-00B5122327FA}"/>
              </a:ext>
            </a:extLst>
          </p:cNvPr>
          <p:cNvSpPr/>
          <p:nvPr/>
        </p:nvSpPr>
        <p:spPr>
          <a:xfrm>
            <a:off x="467709" y="1972772"/>
            <a:ext cx="1628777" cy="3451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加性秘密共享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0BF525E-F811-A16E-2844-89C51E74C3BE}"/>
                  </a:ext>
                </a:extLst>
              </p:cNvPr>
              <p:cNvSpPr/>
              <p:nvPr/>
            </p:nvSpPr>
            <p:spPr>
              <a:xfrm>
                <a:off x="1128580" y="3724039"/>
                <a:ext cx="5545957" cy="1817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⟦"/>
                            <m:endChr m:val="⟧"/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称为加性秘密份额</a:t>
                </a:r>
                <a:endPara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满足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安全性依赖于一次一密，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缺点在于由于需要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方一起恢复秘密而无法提供错误检测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(error detection)</a:t>
                </a:r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0BF525E-F811-A16E-2844-89C51E74C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0" y="3724039"/>
                <a:ext cx="5545957" cy="1817357"/>
              </a:xfrm>
              <a:prstGeom prst="rect">
                <a:avLst/>
              </a:prstGeom>
              <a:blipFill>
                <a:blip r:embed="rId8"/>
                <a:stretch>
                  <a:fillRect l="-683" b="-2759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箭头 1">
            <a:extLst>
              <a:ext uri="{FF2B5EF4-FFF2-40B4-BE49-F238E27FC236}">
                <a16:creationId xmlns:a16="http://schemas.microsoft.com/office/drawing/2014/main" id="{793CF7ED-46B8-7B48-8769-EF9DDA0DE4F9}"/>
              </a:ext>
            </a:extLst>
          </p:cNvPr>
          <p:cNvSpPr/>
          <p:nvPr/>
        </p:nvSpPr>
        <p:spPr>
          <a:xfrm>
            <a:off x="6773549" y="4980173"/>
            <a:ext cx="856158" cy="3378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BF7FE3-7CB0-96FC-E73F-050BB3CB5B54}"/>
              </a:ext>
            </a:extLst>
          </p:cNvPr>
          <p:cNvSpPr txBox="1"/>
          <p:nvPr/>
        </p:nvSpPr>
        <p:spPr>
          <a:xfrm>
            <a:off x="7728719" y="4711870"/>
            <a:ext cx="3185487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/>
              <a:t>要实现恶意安全需要</a:t>
            </a:r>
            <a:endParaRPr kumimoji="1" lang="en-US" altLang="zh-CN" dirty="0"/>
          </a:p>
          <a:p>
            <a:pPr algn="ctr">
              <a:lnSpc>
                <a:spcPct val="150000"/>
              </a:lnSpc>
            </a:pPr>
            <a:r>
              <a:rPr kumimoji="1" lang="zh-CN" altLang="en-US" dirty="0"/>
              <a:t>额外引入支持错误检测的认证</a:t>
            </a:r>
          </a:p>
        </p:txBody>
      </p:sp>
    </p:spTree>
    <p:extLst>
      <p:ext uri="{BB962C8B-B14F-4D97-AF65-F5344CB8AC3E}">
        <p14:creationId xmlns:p14="http://schemas.microsoft.com/office/powerpoint/2010/main" val="370612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96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认证加性秘密共享：加性秘密共享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消息认证码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(Message Authentication Code, MAC)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D9B7B-FDAD-7F81-08A6-A01DAE90589A}"/>
              </a:ext>
            </a:extLst>
          </p:cNvPr>
          <p:cNvSpPr txBox="1"/>
          <p:nvPr/>
        </p:nvSpPr>
        <p:spPr>
          <a:xfrm>
            <a:off x="351806" y="6603860"/>
            <a:ext cx="99068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Damgård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Pastro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V, Smart N, et al. Multiparty computation from somewhat homomorphic encryption[C]//Annual Cryptology Conference, 2012: 643-662.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E20907F6-1A6D-1B41-1438-00B5122327FA}"/>
              </a:ext>
            </a:extLst>
          </p:cNvPr>
          <p:cNvSpPr/>
          <p:nvPr/>
        </p:nvSpPr>
        <p:spPr>
          <a:xfrm>
            <a:off x="467709" y="1972772"/>
            <a:ext cx="2070198" cy="3451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认证加性秘密共享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0BF525E-F811-A16E-2844-89C51E74C3BE}"/>
                  </a:ext>
                </a:extLst>
              </p:cNvPr>
              <p:cNvSpPr/>
              <p:nvPr/>
            </p:nvSpPr>
            <p:spPr>
              <a:xfrm>
                <a:off x="985093" y="4025640"/>
                <a:ext cx="7584573" cy="2583286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称为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认证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(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加性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)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秘密份额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秘密值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的加性秘密份额，满足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全局密钥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的加性秘密份额，满足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，“全局”意味着同一个参与方的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是一样的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消息认证码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的加性秘密份额，满足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0BF525E-F811-A16E-2844-89C51E74C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93" y="4025640"/>
                <a:ext cx="7584573" cy="2583286"/>
              </a:xfrm>
              <a:prstGeom prst="rect">
                <a:avLst/>
              </a:prstGeom>
              <a:blipFill>
                <a:blip r:embed="rId2"/>
                <a:stretch>
                  <a:fillRect l="-501" r="-3506" b="-4878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CBD84246-7627-99E3-35DE-8D4E093B5B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421" y="2660185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CFFF4EB-6807-6C03-CCCD-758E188E5B1B}"/>
                  </a:ext>
                </a:extLst>
              </p:cNvPr>
              <p:cNvSpPr txBox="1"/>
              <p:nvPr/>
            </p:nvSpPr>
            <p:spPr>
              <a:xfrm>
                <a:off x="3366723" y="2877019"/>
                <a:ext cx="294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CFFF4EB-6807-6C03-CCCD-758E188E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23" y="2877019"/>
                <a:ext cx="294119" cy="276999"/>
              </a:xfrm>
              <a:prstGeom prst="rect">
                <a:avLst/>
              </a:prstGeom>
              <a:blipFill>
                <a:blip r:embed="rId4"/>
                <a:stretch>
                  <a:fillRect l="-12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6FA2838C-2A93-60B5-7614-B6E0EC89A4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803" y="2660185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C331BB8-3ADC-76F7-A08C-9FFDB64C9C0A}"/>
                  </a:ext>
                </a:extLst>
              </p:cNvPr>
              <p:cNvSpPr txBox="1"/>
              <p:nvPr/>
            </p:nvSpPr>
            <p:spPr>
              <a:xfrm>
                <a:off x="5868105" y="2877019"/>
                <a:ext cx="287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C331BB8-3ADC-76F7-A08C-9FFDB64C9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05" y="2877019"/>
                <a:ext cx="287964" cy="276999"/>
              </a:xfrm>
              <a:prstGeom prst="rect">
                <a:avLst/>
              </a:prstGeom>
              <a:blipFill>
                <a:blip r:embed="rId5"/>
                <a:stretch>
                  <a:fillRect l="-17391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4ADADD3B-33AA-34E3-BFAF-9CFA0E0A91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80" y="2660185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3E0ADD-5746-9898-C36A-868E098E3F68}"/>
                  </a:ext>
                </a:extLst>
              </p:cNvPr>
              <p:cNvSpPr txBox="1"/>
              <p:nvPr/>
            </p:nvSpPr>
            <p:spPr>
              <a:xfrm>
                <a:off x="1128582" y="2877019"/>
                <a:ext cx="28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3E0ADD-5746-9898-C36A-868E098E3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2" y="2877019"/>
                <a:ext cx="288797" cy="276999"/>
              </a:xfrm>
              <a:prstGeom prst="rect">
                <a:avLst/>
              </a:prstGeom>
              <a:blipFill>
                <a:blip r:embed="rId6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1A81F29-8B52-7615-AC0F-4B8DECD86D2E}"/>
                  </a:ext>
                </a:extLst>
              </p:cNvPr>
              <p:cNvSpPr txBox="1"/>
              <p:nvPr/>
            </p:nvSpPr>
            <p:spPr>
              <a:xfrm>
                <a:off x="4604597" y="2814989"/>
                <a:ext cx="349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1A81F29-8B52-7615-AC0F-4B8DECD86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597" y="2814989"/>
                <a:ext cx="3497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C270E32-609E-03F0-34C3-0A76504DAEDB}"/>
                  </a:ext>
                </a:extLst>
              </p:cNvPr>
              <p:cNvSpPr txBox="1"/>
              <p:nvPr/>
            </p:nvSpPr>
            <p:spPr>
              <a:xfrm>
                <a:off x="302631" y="3261829"/>
                <a:ext cx="6088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  ⋯,      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C270E32-609E-03F0-34C3-0A76504D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31" y="3261829"/>
                <a:ext cx="6088012" cy="276999"/>
              </a:xfrm>
              <a:prstGeom prst="rect">
                <a:avLst/>
              </a:prstGeom>
              <a:blipFill>
                <a:blip r:embed="rId8"/>
                <a:stretch>
                  <a:fillRect t="-8696" r="-625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648E0D6-2A9B-40EB-D729-9A7E4AAF9AC9}"/>
                  </a:ext>
                </a:extLst>
              </p:cNvPr>
              <p:cNvSpPr txBox="1"/>
              <p:nvPr/>
            </p:nvSpPr>
            <p:spPr>
              <a:xfrm>
                <a:off x="935577" y="3548994"/>
                <a:ext cx="2053622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648E0D6-2A9B-40EB-D729-9A7E4AAF9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77" y="3548994"/>
                <a:ext cx="2053622" cy="387927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C1CB735-2E8C-24E6-DE57-A5699689BAB3}"/>
                  </a:ext>
                </a:extLst>
              </p:cNvPr>
              <p:cNvSpPr txBox="1"/>
              <p:nvPr/>
            </p:nvSpPr>
            <p:spPr>
              <a:xfrm>
                <a:off x="3251623" y="3543928"/>
                <a:ext cx="205362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C1CB735-2E8C-24E6-DE57-A5699689B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623" y="3543928"/>
                <a:ext cx="2053622" cy="392993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26E25E1-2597-F23F-76D8-BD16E1034DC7}"/>
                  </a:ext>
                </a:extLst>
              </p:cNvPr>
              <p:cNvSpPr txBox="1"/>
              <p:nvPr/>
            </p:nvSpPr>
            <p:spPr>
              <a:xfrm>
                <a:off x="5721755" y="3548994"/>
                <a:ext cx="205362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26E25E1-2597-F23F-76D8-BD16E1034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755" y="3548994"/>
                <a:ext cx="2053622" cy="392993"/>
              </a:xfrm>
              <a:prstGeom prst="rect">
                <a:avLst/>
              </a:prstGeom>
              <a:blipFill>
                <a:blip r:embed="rId11"/>
                <a:stretch>
                  <a:fillRect r="-61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86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96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认证加性秘密共享：加性秘密共享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消息认证码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(Message Authentication Code, MAC)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D9B7B-FDAD-7F81-08A6-A01DAE90589A}"/>
              </a:ext>
            </a:extLst>
          </p:cNvPr>
          <p:cNvSpPr txBox="1"/>
          <p:nvPr/>
        </p:nvSpPr>
        <p:spPr>
          <a:xfrm>
            <a:off x="351806" y="6603860"/>
            <a:ext cx="99068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Damgård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Pastro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V, Smart N, et al. Multiparty computation from somewhat homomorphic encryption[C]//Annual Cryptology Conference, 2012: 643-662.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E20907F6-1A6D-1B41-1438-00B5122327FA}"/>
              </a:ext>
            </a:extLst>
          </p:cNvPr>
          <p:cNvSpPr/>
          <p:nvPr/>
        </p:nvSpPr>
        <p:spPr>
          <a:xfrm>
            <a:off x="467709" y="1972772"/>
            <a:ext cx="2070198" cy="3451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认证加性秘密共享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A846E8F-9295-80B6-A5F0-9ECD80F17DF7}"/>
                  </a:ext>
                </a:extLst>
              </p:cNvPr>
              <p:cNvSpPr txBox="1"/>
              <p:nvPr/>
            </p:nvSpPr>
            <p:spPr>
              <a:xfrm>
                <a:off x="6261018" y="2287167"/>
                <a:ext cx="5860449" cy="1419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0" dirty="0"/>
                  <a:t>给定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0" dirty="0"/>
                  <a:t>，伪造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使得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满足关系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dirty="0"/>
                  <a:t>篡改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并通过后续一系列验证不现实</a:t>
                </a: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A846E8F-9295-80B6-A5F0-9ECD80F17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018" y="2287167"/>
                <a:ext cx="5860449" cy="1419043"/>
              </a:xfrm>
              <a:prstGeom prst="rect">
                <a:avLst/>
              </a:prstGeom>
              <a:blipFill>
                <a:blip r:embed="rId2"/>
                <a:stretch>
                  <a:fillRect l="-432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圆角矩形 47">
            <a:extLst>
              <a:ext uri="{FF2B5EF4-FFF2-40B4-BE49-F238E27FC236}">
                <a16:creationId xmlns:a16="http://schemas.microsoft.com/office/drawing/2014/main" id="{D3361A8B-9CBD-E250-1FB4-73521D9C30CB}"/>
              </a:ext>
            </a:extLst>
          </p:cNvPr>
          <p:cNvSpPr/>
          <p:nvPr/>
        </p:nvSpPr>
        <p:spPr>
          <a:xfrm>
            <a:off x="6261019" y="1943380"/>
            <a:ext cx="2813956" cy="3451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加法错误攻击：替换输入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1E541B6-0A03-4E29-B773-646871E9E54B}"/>
                  </a:ext>
                </a:extLst>
              </p:cNvPr>
              <p:cNvSpPr txBox="1"/>
              <p:nvPr/>
            </p:nvSpPr>
            <p:spPr>
              <a:xfrm>
                <a:off x="6261018" y="3685883"/>
                <a:ext cx="5860449" cy="96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0" dirty="0"/>
                  <a:t>给定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0" dirty="0"/>
                  <a:t>，伪造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使得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满足关系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1E541B6-0A03-4E29-B773-646871E9E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018" y="3685883"/>
                <a:ext cx="5860449" cy="962443"/>
              </a:xfrm>
              <a:prstGeom prst="rect">
                <a:avLst/>
              </a:prstGeom>
              <a:blipFill>
                <a:blip r:embed="rId3"/>
                <a:stretch>
                  <a:fillRect l="-432" b="-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EA79A0E-1992-937E-7DAE-6DF01FA7CDCD}"/>
                  </a:ext>
                </a:extLst>
              </p:cNvPr>
              <p:cNvSpPr txBox="1"/>
              <p:nvPr/>
            </p:nvSpPr>
            <p:spPr>
              <a:xfrm>
                <a:off x="6621264" y="4756004"/>
                <a:ext cx="5376596" cy="558936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EA79A0E-1992-937E-7DAE-6DF01FA7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64" y="4756004"/>
                <a:ext cx="5376596" cy="558936"/>
              </a:xfrm>
              <a:prstGeom prst="rect">
                <a:avLst/>
              </a:prstGeom>
              <a:blipFill>
                <a:blip r:embed="rId4"/>
                <a:stretch>
                  <a:fillRect l="-5634" t="-42553" b="-97872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EF6A645-BEC8-6995-70E2-D65E94FAE6A1}"/>
                  </a:ext>
                </a:extLst>
              </p:cNvPr>
              <p:cNvSpPr txBox="1"/>
              <p:nvPr/>
            </p:nvSpPr>
            <p:spPr>
              <a:xfrm>
                <a:off x="6621264" y="5360589"/>
                <a:ext cx="5376596" cy="598112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⋅(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EF6A645-BEC8-6995-70E2-D65E94FA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64" y="5360589"/>
                <a:ext cx="5376596" cy="598112"/>
              </a:xfrm>
              <a:prstGeom prst="rect">
                <a:avLst/>
              </a:prstGeom>
              <a:blipFill>
                <a:blip r:embed="rId5"/>
                <a:stretch>
                  <a:fillRect l="-5634" t="-36735" b="-93878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221773B-E589-1894-9C40-F0137643B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40" y="2405591"/>
            <a:ext cx="5891375" cy="28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8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96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认证加性秘密共享：加性秘密共享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消息认证码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(Message Authentication Code, MAC)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D9B7B-FDAD-7F81-08A6-A01DAE90589A}"/>
              </a:ext>
            </a:extLst>
          </p:cNvPr>
          <p:cNvSpPr txBox="1"/>
          <p:nvPr/>
        </p:nvSpPr>
        <p:spPr>
          <a:xfrm>
            <a:off x="351806" y="6603860"/>
            <a:ext cx="99068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Damgård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Pastro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V, Smart N, et al. Multiparty computation from somewhat homomorphic encryption[C]//Annual Cryptology Conference, 2012: 643-662.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E20907F6-1A6D-1B41-1438-00B5122327FA}"/>
              </a:ext>
            </a:extLst>
          </p:cNvPr>
          <p:cNvSpPr/>
          <p:nvPr/>
        </p:nvSpPr>
        <p:spPr>
          <a:xfrm>
            <a:off x="467709" y="1972772"/>
            <a:ext cx="2070198" cy="3451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认证加性秘密共享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A846E8F-9295-80B6-A5F0-9ECD80F17DF7}"/>
                  </a:ext>
                </a:extLst>
              </p:cNvPr>
              <p:cNvSpPr txBox="1"/>
              <p:nvPr/>
            </p:nvSpPr>
            <p:spPr>
              <a:xfrm>
                <a:off x="6261018" y="2287167"/>
                <a:ext cx="5860449" cy="1419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0" dirty="0"/>
                  <a:t>给定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0" dirty="0"/>
                  <a:t>，伪造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使得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满足关系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dirty="0"/>
                  <a:t>篡改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并通过后续一系列验证不现实</a:t>
                </a: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A846E8F-9295-80B6-A5F0-9ECD80F17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018" y="2287167"/>
                <a:ext cx="5860449" cy="1419043"/>
              </a:xfrm>
              <a:prstGeom prst="rect">
                <a:avLst/>
              </a:prstGeom>
              <a:blipFill>
                <a:blip r:embed="rId2"/>
                <a:stretch>
                  <a:fillRect l="-432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圆角矩形 47">
            <a:extLst>
              <a:ext uri="{FF2B5EF4-FFF2-40B4-BE49-F238E27FC236}">
                <a16:creationId xmlns:a16="http://schemas.microsoft.com/office/drawing/2014/main" id="{D3361A8B-9CBD-E250-1FB4-73521D9C30CB}"/>
              </a:ext>
            </a:extLst>
          </p:cNvPr>
          <p:cNvSpPr/>
          <p:nvPr/>
        </p:nvSpPr>
        <p:spPr>
          <a:xfrm>
            <a:off x="6261019" y="1943380"/>
            <a:ext cx="2813956" cy="3451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加法错误攻击：替换输入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1E541B6-0A03-4E29-B773-646871E9E54B}"/>
                  </a:ext>
                </a:extLst>
              </p:cNvPr>
              <p:cNvSpPr txBox="1"/>
              <p:nvPr/>
            </p:nvSpPr>
            <p:spPr>
              <a:xfrm>
                <a:off x="6261018" y="3685883"/>
                <a:ext cx="5860449" cy="96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0" dirty="0"/>
                  <a:t>给定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0" dirty="0"/>
                  <a:t>，伪造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使得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满足关系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1E541B6-0A03-4E29-B773-646871E9E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018" y="3685883"/>
                <a:ext cx="5860449" cy="962443"/>
              </a:xfrm>
              <a:prstGeom prst="rect">
                <a:avLst/>
              </a:prstGeom>
              <a:blipFill>
                <a:blip r:embed="rId3"/>
                <a:stretch>
                  <a:fillRect l="-432" b="-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EA79A0E-1992-937E-7DAE-6DF01FA7CDCD}"/>
                  </a:ext>
                </a:extLst>
              </p:cNvPr>
              <p:cNvSpPr txBox="1"/>
              <p:nvPr/>
            </p:nvSpPr>
            <p:spPr>
              <a:xfrm>
                <a:off x="6621264" y="4756004"/>
                <a:ext cx="5376596" cy="461921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EA79A0E-1992-937E-7DAE-6DF01FA7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64" y="4756004"/>
                <a:ext cx="5376596" cy="461921"/>
              </a:xfrm>
              <a:prstGeom prst="rect">
                <a:avLst/>
              </a:prstGeom>
              <a:blipFill>
                <a:blip r:embed="rId4"/>
                <a:stretch>
                  <a:fillRect t="-69231" b="-120513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EF6A645-BEC8-6995-70E2-D65E94FAE6A1}"/>
                  </a:ext>
                </a:extLst>
              </p:cNvPr>
              <p:cNvSpPr txBox="1"/>
              <p:nvPr/>
            </p:nvSpPr>
            <p:spPr>
              <a:xfrm>
                <a:off x="6621263" y="5271765"/>
                <a:ext cx="5376596" cy="58458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EF6A645-BEC8-6995-70E2-D65E94FA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63" y="5271765"/>
                <a:ext cx="5376596" cy="584584"/>
              </a:xfrm>
              <a:prstGeom prst="rect">
                <a:avLst/>
              </a:prstGeom>
              <a:blipFill>
                <a:blip r:embed="rId5"/>
                <a:stretch>
                  <a:fillRect t="-50000" b="-87500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0393FC-B102-1160-50F5-8711E5C03161}"/>
                  </a:ext>
                </a:extLst>
              </p:cNvPr>
              <p:cNvSpPr txBox="1"/>
              <p:nvPr/>
            </p:nvSpPr>
            <p:spPr>
              <a:xfrm>
                <a:off x="6621263" y="5891712"/>
                <a:ext cx="5376596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伪造成功的概率等于猜对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zh-CN" altLang="en-US" dirty="0"/>
                  <a:t>的概率，在域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r>
                  <a:rPr kumimoji="1" lang="zh-CN" altLang="en-US" dirty="0"/>
                  <a:t>上，其概率为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kumimoji="1" lang="zh-CN" altLang="en-US" dirty="0"/>
                  <a:t>，为满足安全要求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0393FC-B102-1160-50F5-8711E5C03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63" y="5891712"/>
                <a:ext cx="5376596" cy="795859"/>
              </a:xfrm>
              <a:prstGeom prst="rect">
                <a:avLst/>
              </a:prstGeom>
              <a:blipFill>
                <a:blip r:embed="rId6"/>
                <a:stretch>
                  <a:fillRect l="-708" t="-3125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D184396-0B25-4B50-C136-89C3B875D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140" y="2405591"/>
            <a:ext cx="5891375" cy="28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5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D9B7B-FDAD-7F81-08A6-A01DAE90589A}"/>
              </a:ext>
            </a:extLst>
          </p:cNvPr>
          <p:cNvSpPr txBox="1"/>
          <p:nvPr/>
        </p:nvSpPr>
        <p:spPr>
          <a:xfrm>
            <a:off x="351806" y="6603860"/>
            <a:ext cx="99068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Damgård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Pastro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V, Smart N, et al. Multiparty computation from somewhat homomorphic encryption[C]//Annual Cryptology Conference, 2012: 643-662.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3E338FF-8EC6-FF71-2204-3262EBADE712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预处理阶段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秘密分发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秘密加法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秘密乘法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秘密重构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验证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3E338FF-8EC6-FF71-2204-3262EBADE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F0EF147-DFB0-2314-F638-9016490D648F}"/>
                  </a:ext>
                </a:extLst>
              </p:cNvPr>
              <p:cNvSpPr txBox="1"/>
              <p:nvPr/>
            </p:nvSpPr>
            <p:spPr>
              <a:xfrm>
                <a:off x="636680" y="2859032"/>
                <a:ext cx="4290500" cy="175887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𝑎𝑏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F0EF147-DFB0-2314-F638-9016490D6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80" y="2859032"/>
                <a:ext cx="4290500" cy="17588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4215E1FD-037F-FE6C-1337-F818B339DE00}"/>
              </a:ext>
            </a:extLst>
          </p:cNvPr>
          <p:cNvSpPr txBox="1"/>
          <p:nvPr/>
        </p:nvSpPr>
        <p:spPr>
          <a:xfrm>
            <a:off x="552194" y="4699615"/>
            <a:ext cx="5892589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如何高效生成认证三元组</a:t>
            </a:r>
            <a:r>
              <a:rPr lang="zh-CN" altLang="en-US" dirty="0">
                <a:solidFill>
                  <a:schemeClr val="tx1"/>
                </a:solidFill>
              </a:rPr>
              <a:t>是所有不诚实大多数恶意</a:t>
            </a:r>
            <a:r>
              <a:rPr lang="en-US" altLang="zh-CN" dirty="0">
                <a:solidFill>
                  <a:schemeClr val="tx1"/>
                </a:solidFill>
              </a:rPr>
              <a:t>MPC</a:t>
            </a:r>
            <a:r>
              <a:rPr lang="zh-CN" altLang="en-US" dirty="0">
                <a:solidFill>
                  <a:schemeClr val="tx1"/>
                </a:solidFill>
              </a:rPr>
              <a:t>协议主要去解决的问题，放在后面讨论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F88B2A-3F89-E864-D4B6-388D5EE15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5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D9B7B-FDAD-7F81-08A6-A01DAE90589A}"/>
              </a:ext>
            </a:extLst>
          </p:cNvPr>
          <p:cNvSpPr txBox="1"/>
          <p:nvPr/>
        </p:nvSpPr>
        <p:spPr>
          <a:xfrm>
            <a:off x="351806" y="6603860"/>
            <a:ext cx="99068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Damgård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Pastro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V, Smart N, et al. Multiparty computation from somewhat homomorphic encryption[C]//Annual Cryptology Conference, 2012: 643-662.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3E338FF-8EC6-FF71-2204-3262EBADE712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预处理阶段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秘密分发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秘密加法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秘密乘法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秘密重构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验证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3E338FF-8EC6-FF71-2204-3262EBADE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6807DF6-B0B6-90CD-6F16-F8DC1A436466}"/>
                  </a:ext>
                </a:extLst>
              </p:cNvPr>
              <p:cNvSpPr txBox="1"/>
              <p:nvPr/>
            </p:nvSpPr>
            <p:spPr>
              <a:xfrm>
                <a:off x="921956" y="3667778"/>
                <a:ext cx="2229323" cy="42723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6807DF6-B0B6-90CD-6F16-F8DC1A436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6" y="3667778"/>
                <a:ext cx="2229323" cy="427233"/>
              </a:xfrm>
              <a:prstGeom prst="rect">
                <a:avLst/>
              </a:prstGeom>
              <a:blipFill>
                <a:blip r:embed="rId3"/>
                <a:stretch>
                  <a:fillRect r="-565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CFF948-2711-443B-B030-8A66135719E7}"/>
                  </a:ext>
                </a:extLst>
              </p:cNvPr>
              <p:cNvSpPr txBox="1"/>
              <p:nvPr/>
            </p:nvSpPr>
            <p:spPr>
              <a:xfrm>
                <a:off x="921956" y="4200809"/>
                <a:ext cx="5274803" cy="61651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CFF948-2711-443B-B030-8A6613571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56" y="4200809"/>
                <a:ext cx="5274803" cy="616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C3BD608-C66E-8E60-8B53-291BF1933AF3}"/>
              </a:ext>
            </a:extLst>
          </p:cNvPr>
          <p:cNvCxnSpPr>
            <a:cxnSpLocks/>
          </p:cNvCxnSpPr>
          <p:nvPr/>
        </p:nvCxnSpPr>
        <p:spPr>
          <a:xfrm flipH="1">
            <a:off x="1715443" y="4805710"/>
            <a:ext cx="1728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6CB881F-C4E6-661F-B886-B912A12E47FD}"/>
              </a:ext>
            </a:extLst>
          </p:cNvPr>
          <p:cNvCxnSpPr>
            <a:cxnSpLocks/>
          </p:cNvCxnSpPr>
          <p:nvPr/>
        </p:nvCxnSpPr>
        <p:spPr>
          <a:xfrm flipH="1">
            <a:off x="4059378" y="4801653"/>
            <a:ext cx="1836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A5189CD-CA13-8A48-0995-5ED47690E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1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D9B7B-FDAD-7F81-08A6-A01DAE90589A}"/>
              </a:ext>
            </a:extLst>
          </p:cNvPr>
          <p:cNvSpPr txBox="1"/>
          <p:nvPr/>
        </p:nvSpPr>
        <p:spPr>
          <a:xfrm>
            <a:off x="351806" y="6603860"/>
            <a:ext cx="99068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Damgård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Pastro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V, Smart N, et al. Multiparty computation from somewhat homomorphic encryption[C]//Annual Cryptology Conference, 2012: 643-662.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预处理阶段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</a:rPr>
                  <a:t>秘密分发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秘密加法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秘密乘法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秘密重构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验证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31FF47-2B05-46A8-215E-93E92CE73E72}"/>
                  </a:ext>
                </a:extLst>
              </p:cNvPr>
              <p:cNvSpPr txBox="1"/>
              <p:nvPr/>
            </p:nvSpPr>
            <p:spPr>
              <a:xfrm>
                <a:off x="869057" y="4219441"/>
                <a:ext cx="2342679" cy="4287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31FF47-2B05-46A8-215E-93E92CE73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57" y="4219441"/>
                <a:ext cx="2342679" cy="428707"/>
              </a:xfrm>
              <a:prstGeom prst="rect">
                <a:avLst/>
              </a:prstGeom>
              <a:blipFill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C24283-4D6B-5634-4F28-E010ED2AE32D}"/>
                  </a:ext>
                </a:extLst>
              </p:cNvPr>
              <p:cNvSpPr txBox="1"/>
              <p:nvPr/>
            </p:nvSpPr>
            <p:spPr>
              <a:xfrm>
                <a:off x="869057" y="4754603"/>
                <a:ext cx="2342679" cy="45967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C24283-4D6B-5634-4F28-E010ED2AE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57" y="4754603"/>
                <a:ext cx="2342679" cy="459678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FDE599-B6E5-5811-BD8C-703F160F7F3E}"/>
                  </a:ext>
                </a:extLst>
              </p:cNvPr>
              <p:cNvSpPr txBox="1"/>
              <p:nvPr/>
            </p:nvSpPr>
            <p:spPr>
              <a:xfrm>
                <a:off x="3699163" y="4433794"/>
                <a:ext cx="3699164" cy="45967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FDE599-B6E5-5811-BD8C-703F160F7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163" y="4433794"/>
                <a:ext cx="3699164" cy="459678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8C55F20-BF5E-B20D-6518-D98AB2CFFA70}"/>
              </a:ext>
            </a:extLst>
          </p:cNvPr>
          <p:cNvSpPr txBox="1"/>
          <p:nvPr/>
        </p:nvSpPr>
        <p:spPr>
          <a:xfrm>
            <a:off x="747431" y="552314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常数加秘密份额、常数乘秘密份额也是类似的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887689-D1F8-D3B0-F566-6525F2112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D9B7B-FDAD-7F81-08A6-A01DAE90589A}"/>
              </a:ext>
            </a:extLst>
          </p:cNvPr>
          <p:cNvSpPr txBox="1"/>
          <p:nvPr/>
        </p:nvSpPr>
        <p:spPr>
          <a:xfrm>
            <a:off x="351806" y="6603860"/>
            <a:ext cx="99068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Damgård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Pastro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V, Smart N, et al. Multiparty computation from somewhat homomorphic encryption[C]//Annual Cryptology Conference, 2012: 643-662.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预处理阶段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秘密分发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秘密加法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kumimoji="1"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秘密乘法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验证</a:t>
                </a:r>
                <a:endPara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A127234-2C21-25CE-C279-190746C280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304" y="4095011"/>
            <a:ext cx="4228555" cy="24021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43586A6-6A11-E187-7008-B2925908E774}"/>
              </a:ext>
            </a:extLst>
          </p:cNvPr>
          <p:cNvSpPr txBox="1"/>
          <p:nvPr/>
        </p:nvSpPr>
        <p:spPr>
          <a:xfrm>
            <a:off x="10299406" y="6476902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fengdengguo’s</a:t>
            </a:r>
            <a:r>
              <a:rPr kumimoji="1"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slide</a:t>
            </a:r>
            <a:endParaRPr kumimoji="1"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8A1830-CAFC-CEE0-F148-CF3147BD9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9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D9B7B-FDAD-7F81-08A6-A01DAE90589A}"/>
              </a:ext>
            </a:extLst>
          </p:cNvPr>
          <p:cNvSpPr txBox="1"/>
          <p:nvPr/>
        </p:nvSpPr>
        <p:spPr>
          <a:xfrm>
            <a:off x="351806" y="6603860"/>
            <a:ext cx="99068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Damgård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Pastro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V, Smart N, et al. Multiparty computation from somewhat homomorphic encryption[C]//Annual Cryptology Conference, 2012: 643-662.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预处理阶段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秘密分发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秘密加法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kumimoji="1"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秘密乘法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验证</a:t>
                </a:r>
                <a:endPara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CA4C36-652B-3144-2183-D4032D5F51BA}"/>
                  </a:ext>
                </a:extLst>
              </p:cNvPr>
              <p:cNvSpPr txBox="1"/>
              <p:nvPr/>
            </p:nvSpPr>
            <p:spPr>
              <a:xfrm>
                <a:off x="6765819" y="4488004"/>
                <a:ext cx="5237019" cy="2049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打开一个认证秘密份额并验证</a:t>
                </a:r>
                <a:r>
                  <a:rPr kumimoji="1" lang="en-US" altLang="zh-CN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1" lang="en-US" altLang="zh-CN" b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DKL+13</a:t>
                </a:r>
                <a:r>
                  <a:rPr kumimoji="1" lang="zh-CN" altLang="en-US" b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优化</a:t>
                </a:r>
                <a:r>
                  <a:rPr kumimoji="1" lang="en-US" altLang="zh-CN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所有参与方广播秘密值的份额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，得到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利用承诺协议，先承诺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并发送给所有参与方，然后再打开承诺</a:t>
                </a:r>
                <a:endParaRPr kumimoji="1"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验证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=0?</m:t>
                    </m:r>
                  </m:oMath>
                </a14:m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CA4C36-652B-3144-2183-D4032D5F5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819" y="4488004"/>
                <a:ext cx="5237019" cy="2049151"/>
              </a:xfrm>
              <a:prstGeom prst="rect">
                <a:avLst/>
              </a:prstGeom>
              <a:blipFill>
                <a:blip r:embed="rId3"/>
                <a:stretch>
                  <a:fillRect l="-725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0F1C2F2-5FC4-2C0C-43FB-37B97C178D8D}"/>
              </a:ext>
            </a:extLst>
          </p:cNvPr>
          <p:cNvSpPr txBox="1"/>
          <p:nvPr/>
        </p:nvSpPr>
        <p:spPr>
          <a:xfrm>
            <a:off x="10137773" y="5662168"/>
            <a:ext cx="1811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先承诺后打开 </a:t>
            </a:r>
            <a:endParaRPr lang="en-US" altLang="zh-CN" sz="1600" dirty="0">
              <a:solidFill>
                <a:srgbClr val="C00000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⇒ </a:t>
            </a:r>
            <a:r>
              <a:rPr lang="zh-CN" altLang="en-US" sz="16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抵抗合谋攻击</a:t>
            </a:r>
            <a:endParaRPr lang="zh-CN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5ADF56-5553-38C2-A093-BB39C238E357}"/>
                  </a:ext>
                </a:extLst>
              </p:cNvPr>
              <p:cNvSpPr txBox="1"/>
              <p:nvPr/>
            </p:nvSpPr>
            <p:spPr>
              <a:xfrm>
                <a:off x="6907121" y="4095011"/>
                <a:ext cx="2395576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5ADF56-5553-38C2-A093-BB39C238E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21" y="4095011"/>
                <a:ext cx="2395576" cy="392993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DD6A0E-34B6-AB19-F57C-8EC41851C4E7}"/>
                  </a:ext>
                </a:extLst>
              </p:cNvPr>
              <p:cNvSpPr txBox="1"/>
              <p:nvPr/>
            </p:nvSpPr>
            <p:spPr>
              <a:xfrm>
                <a:off x="5820995" y="4980103"/>
                <a:ext cx="1260134" cy="369332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smtClean="0">
                          <a:latin typeface="Cambria Math" panose="02040503050406030204" pitchFamily="18" charset="0"/>
                        </a:rPr>
                        <m:t>𝐨𝐩𝐞𝐧</m:t>
                      </m:r>
                      <m:d>
                        <m:d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DD6A0E-34B6-AB19-F57C-8EC41851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95" y="4980103"/>
                <a:ext cx="1260134" cy="36933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44025F-7FEE-C3C5-55ED-CBB66B6A231E}"/>
                  </a:ext>
                </a:extLst>
              </p:cNvPr>
              <p:cNvSpPr txBox="1"/>
              <p:nvPr/>
            </p:nvSpPr>
            <p:spPr>
              <a:xfrm>
                <a:off x="5820995" y="5769515"/>
                <a:ext cx="1260134" cy="369332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0" smtClean="0">
                          <a:latin typeface="Cambria Math" panose="02040503050406030204" pitchFamily="18" charset="0"/>
                        </a:rPr>
                        <m:t>𝐜𝐡𝐞𝐜𝐤𝐳𝐞𝐫𝐨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44025F-7FEE-C3C5-55ED-CBB66B6A2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95" y="5769515"/>
                <a:ext cx="1260134" cy="369332"/>
              </a:xfrm>
              <a:prstGeom prst="rect">
                <a:avLst/>
              </a:prstGeom>
              <a:blipFill>
                <a:blip r:embed="rId6"/>
                <a:stretch>
                  <a:fillRect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0D0367EE-7004-FF01-4248-085A2F671C42}"/>
              </a:ext>
            </a:extLst>
          </p:cNvPr>
          <p:cNvSpPr/>
          <p:nvPr/>
        </p:nvSpPr>
        <p:spPr>
          <a:xfrm rot="10800000">
            <a:off x="7096661" y="5512578"/>
            <a:ext cx="203572" cy="857993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FDCA88-7D98-7B74-49C1-19485A53A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7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预处理阶段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</a:rPr>
                  <a:t>秘密分发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</a:rPr>
                  <a:t>秘密加法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</a:t>
                </a:r>
                <a:r>
                  <a:rPr kumimoji="1" lang="en-US" altLang="zh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秘密乘法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验证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CA4C36-652B-3144-2183-D4032D5F51BA}"/>
                  </a:ext>
                </a:extLst>
              </p:cNvPr>
              <p:cNvSpPr txBox="1"/>
              <p:nvPr/>
            </p:nvSpPr>
            <p:spPr>
              <a:xfrm>
                <a:off x="6765819" y="4488004"/>
                <a:ext cx="5237019" cy="2049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0" dirty="0">
                    <a:solidFill>
                      <a:schemeClr val="tx1"/>
                    </a:solidFill>
                  </a:rPr>
                  <a:t>打开一个认证秘密份额并验证</a:t>
                </a:r>
                <a:endParaRPr kumimoji="1" lang="en-US" altLang="zh-CN" b="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1600" dirty="0"/>
                  <a:t>所有参与方广播秘密值的份额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sz="1600" dirty="0"/>
                  <a:t>，得到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sz="16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1600" dirty="0"/>
                  <a:t>利用承诺协议，先承诺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1600" dirty="0"/>
                  <a:t>并发送给所有参与方，然后再打开承诺</a:t>
                </a:r>
                <a:endParaRPr kumimoji="1" lang="en-US" altLang="zh-CN" sz="16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1600" dirty="0"/>
                  <a:t>验证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=0?</m:t>
                    </m:r>
                  </m:oMath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CA4C36-652B-3144-2183-D4032D5F5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819" y="4488004"/>
                <a:ext cx="5237019" cy="2049151"/>
              </a:xfrm>
              <a:prstGeom prst="rect">
                <a:avLst/>
              </a:prstGeom>
              <a:blipFill>
                <a:blip r:embed="rId3"/>
                <a:stretch>
                  <a:fillRect l="-725"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0F1C2F2-5FC4-2C0C-43FB-37B97C178D8D}"/>
              </a:ext>
            </a:extLst>
          </p:cNvPr>
          <p:cNvSpPr txBox="1"/>
          <p:nvPr/>
        </p:nvSpPr>
        <p:spPr>
          <a:xfrm>
            <a:off x="10137773" y="5662168"/>
            <a:ext cx="1811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先承诺后打开 </a:t>
            </a:r>
            <a:endParaRPr lang="en-US" altLang="zh-CN" sz="160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effectLst/>
                <a:latin typeface="Cambria Math" panose="02040503050406030204" pitchFamily="18" charset="0"/>
              </a:rPr>
              <a:t>⇒ </a:t>
            </a:r>
            <a:r>
              <a:rPr lang="zh-CN" altLang="en-US" sz="160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抵抗合谋攻击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5ADF56-5553-38C2-A093-BB39C238E357}"/>
                  </a:ext>
                </a:extLst>
              </p:cNvPr>
              <p:cNvSpPr txBox="1"/>
              <p:nvPr/>
            </p:nvSpPr>
            <p:spPr>
              <a:xfrm>
                <a:off x="6907121" y="4095011"/>
                <a:ext cx="2395576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5ADF56-5553-38C2-A093-BB39C238E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21" y="4095011"/>
                <a:ext cx="2395576" cy="392993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DD6A0E-34B6-AB19-F57C-8EC41851C4E7}"/>
                  </a:ext>
                </a:extLst>
              </p:cNvPr>
              <p:cNvSpPr txBox="1"/>
              <p:nvPr/>
            </p:nvSpPr>
            <p:spPr>
              <a:xfrm>
                <a:off x="5820995" y="4980103"/>
                <a:ext cx="1260134" cy="369332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smtClean="0">
                          <a:latin typeface="Cambria Math" panose="02040503050406030204" pitchFamily="18" charset="0"/>
                        </a:rPr>
                        <m:t>𝐨𝐩𝐞𝐧</m:t>
                      </m:r>
                      <m:d>
                        <m:d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DD6A0E-34B6-AB19-F57C-8EC41851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95" y="4980103"/>
                <a:ext cx="1260134" cy="369332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44025F-7FEE-C3C5-55ED-CBB66B6A231E}"/>
                  </a:ext>
                </a:extLst>
              </p:cNvPr>
              <p:cNvSpPr txBox="1"/>
              <p:nvPr/>
            </p:nvSpPr>
            <p:spPr>
              <a:xfrm>
                <a:off x="5820995" y="5769515"/>
                <a:ext cx="1260134" cy="369332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0" smtClean="0">
                          <a:latin typeface="Cambria Math" panose="02040503050406030204" pitchFamily="18" charset="0"/>
                        </a:rPr>
                        <m:t>𝐜𝐡𝐞𝐜𝐤𝐳𝐞𝐫𝐨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44025F-7FEE-C3C5-55ED-CBB66B6A2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95" y="5769515"/>
                <a:ext cx="1260134" cy="369332"/>
              </a:xfrm>
              <a:prstGeom prst="rect">
                <a:avLst/>
              </a:prstGeom>
              <a:blipFill>
                <a:blip r:embed="rId6"/>
                <a:stretch>
                  <a:fillRect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0D0367EE-7004-FF01-4248-085A2F671C42}"/>
              </a:ext>
            </a:extLst>
          </p:cNvPr>
          <p:cNvSpPr/>
          <p:nvPr/>
        </p:nvSpPr>
        <p:spPr>
          <a:xfrm rot="10800000">
            <a:off x="7096661" y="5512578"/>
            <a:ext cx="203572" cy="857993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C32ED2D-1840-5665-6EDD-F522E64EADDB}"/>
                  </a:ext>
                </a:extLst>
              </p:cNvPr>
              <p:cNvSpPr/>
              <p:nvPr/>
            </p:nvSpPr>
            <p:spPr>
              <a:xfrm>
                <a:off x="531443" y="2681519"/>
                <a:ext cx="5934093" cy="170540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Wingdings" pitchFamily="2" charset="2"/>
                  <a:buChar char="Ø"/>
                  <a:defRPr/>
                </a:pP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[DKL+13]</a:t>
                </a:r>
                <a:r>
                  <a:rPr kumimoji="1"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[3]</a:t>
                </a: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SPDZ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协议优化：打开</a:t>
                </a:r>
                <a:r>
                  <a:rPr kumimoji="1" lang="zh-CN" altLang="en-US" noProof="0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秘密值时，无需打开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全局密钥</a:t>
                </a: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𝛿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，因此所有验证都可以推迟到秘密重构阶段（推迟验证）。一般称“只打开不验证过程”为部分打开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(partially open)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C32ED2D-1840-5665-6EDD-F522E64EA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43" y="2681519"/>
                <a:ext cx="5934093" cy="1705403"/>
              </a:xfrm>
              <a:prstGeom prst="rect">
                <a:avLst/>
              </a:prstGeom>
              <a:blipFill>
                <a:blip r:embed="rId7"/>
                <a:stretch>
                  <a:fillRect l="-853" r="-1279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B9262C1-D7BC-21D2-D12C-DE84D1D825D4}"/>
              </a:ext>
            </a:extLst>
          </p:cNvPr>
          <p:cNvSpPr txBox="1"/>
          <p:nvPr/>
        </p:nvSpPr>
        <p:spPr>
          <a:xfrm>
            <a:off x="351806" y="6603860"/>
            <a:ext cx="106795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Damgård</a:t>
            </a:r>
            <a:r>
              <a:rPr lang="en" altLang="zh-CN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I, Keller M,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Larraia</a:t>
            </a:r>
            <a:r>
              <a:rPr lang="en" altLang="zh-CN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E, et al. Practical covertly secure MPC for dishonest majority–or: breaking the SPDZ limits[C]//Computer Security–ESORICS 2013: 1-18.</a:t>
            </a:r>
            <a:endParaRPr kumimoji="1" lang="en-US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7104DF-8BC1-209B-7212-C740FA29B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4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8642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Dishonest Majority MPC over Matrix Rings</a:t>
            </a:r>
            <a:r>
              <a:rPr lang="en" altLang="zh-CN" sz="3200" baseline="300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38172F-E169-5E68-8B90-12701E66BD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1" y="2477767"/>
            <a:ext cx="5524732" cy="2843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FF6C48-278C-A299-D124-4E062DF32A39}"/>
              </a:ext>
            </a:extLst>
          </p:cNvPr>
          <p:cNvSpPr txBox="1"/>
          <p:nvPr/>
        </p:nvSpPr>
        <p:spPr>
          <a:xfrm>
            <a:off x="112117" y="6596390"/>
            <a:ext cx="118566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[1] Liu H, Xing C, Yuan C, et al. Dishonest Majority Multiparty Computation over Matrix Rings[J]. Cryptology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ePrint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Archive, 2023.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9124101" cy="142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论文及其作者介绍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暂未发表，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号投递在</a:t>
            </a:r>
            <a:r>
              <a:rPr lang="en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ePrint</a:t>
            </a:r>
            <a:r>
              <a:rPr lang="zh-CN" altLang="en" sz="2000" dirty="0">
                <a:latin typeface="Arial" panose="020B0604020202020204" pitchFamily="34" charset="0"/>
                <a:cs typeface="Arial" panose="020B0604020202020204" pitchFamily="34" charset="0"/>
              </a:rPr>
              <a:t>上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上海交通大学团队</a:t>
            </a:r>
            <a:r>
              <a:rPr kumimoji="1" lang="en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Hongqing</a:t>
            </a:r>
            <a:r>
              <a:rPr kumimoji="1"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Liu, </a:t>
            </a:r>
            <a:r>
              <a:rPr kumimoji="1" lang="en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Chaoping</a:t>
            </a:r>
            <a:r>
              <a:rPr kumimoji="1"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Xing, Chen Yuan, </a:t>
            </a:r>
            <a:r>
              <a:rPr kumimoji="1" lang="en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Taoxu</a:t>
            </a:r>
            <a:r>
              <a:rPr kumimoji="1"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Zou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3ADAF1-6B2F-B271-E9CA-177C0EBA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504175"/>
            <a:ext cx="1603597" cy="200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7AA9D0C-5D9B-70E3-F3D5-148EC5866E9D}"/>
              </a:ext>
            </a:extLst>
          </p:cNvPr>
          <p:cNvSpPr txBox="1"/>
          <p:nvPr/>
        </p:nvSpPr>
        <p:spPr>
          <a:xfrm>
            <a:off x="7863566" y="2497395"/>
            <a:ext cx="305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Chaoping</a:t>
            </a:r>
            <a:r>
              <a:rPr kumimoji="1"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Xing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（邢朝平）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3A95B20-3263-9F4C-E0A4-4F3BB60C3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039" y="2942613"/>
            <a:ext cx="4076700" cy="1422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211804-4F39-FB14-D886-75818EAD9170}"/>
              </a:ext>
            </a:extLst>
          </p:cNvPr>
          <p:cNvSpPr txBox="1"/>
          <p:nvPr/>
        </p:nvSpPr>
        <p:spPr>
          <a:xfrm>
            <a:off x="6096000" y="4569539"/>
            <a:ext cx="6000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" sz="1800" dirty="0">
                <a:latin typeface="Arial" panose="020B0604020202020204" pitchFamily="34" charset="0"/>
                <a:cs typeface="Arial" panose="020B0604020202020204" pitchFamily="34" charset="0"/>
              </a:rPr>
              <a:t>该团队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在</a:t>
            </a:r>
            <a:r>
              <a:rPr kumimoji="1"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AsiaCrypt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上发表文章两篇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2D233-AEF2-5674-704C-71B5629199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000712"/>
            <a:ext cx="6000027" cy="1646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6010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预处理阶段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</a:rPr>
                  <a:t>秘密分发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</a:rPr>
                  <a:t>秘密加法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</a:t>
                </a:r>
                <a:r>
                  <a:rPr kumimoji="1" lang="en-US" altLang="zh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秘密乘法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验证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CA4C36-652B-3144-2183-D4032D5F51BA}"/>
                  </a:ext>
                </a:extLst>
              </p:cNvPr>
              <p:cNvSpPr txBox="1"/>
              <p:nvPr/>
            </p:nvSpPr>
            <p:spPr>
              <a:xfrm>
                <a:off x="6765819" y="4488004"/>
                <a:ext cx="5237019" cy="2049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0" dirty="0">
                    <a:solidFill>
                      <a:schemeClr val="tx1"/>
                    </a:solidFill>
                  </a:rPr>
                  <a:t>打开一个认证秘密份额并验证</a:t>
                </a:r>
                <a:endParaRPr kumimoji="1" lang="en-US" altLang="zh-CN" b="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1600" dirty="0"/>
                  <a:t>所有参与方广播秘密值的份额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sz="1600" dirty="0"/>
                  <a:t>，得到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sz="16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1600" dirty="0"/>
                  <a:t>利用承诺协议，先承诺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1600" dirty="0"/>
                  <a:t>并发送给所有参与方，然后再打开承诺</a:t>
                </a:r>
                <a:endParaRPr kumimoji="1" lang="en-US" altLang="zh-CN" sz="16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1600" dirty="0"/>
                  <a:t>验证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=0?</m:t>
                    </m:r>
                  </m:oMath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CA4C36-652B-3144-2183-D4032D5F5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819" y="4488004"/>
                <a:ext cx="5237019" cy="2049151"/>
              </a:xfrm>
              <a:prstGeom prst="rect">
                <a:avLst/>
              </a:prstGeom>
              <a:blipFill>
                <a:blip r:embed="rId3"/>
                <a:stretch>
                  <a:fillRect l="-725"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0F1C2F2-5FC4-2C0C-43FB-37B97C178D8D}"/>
              </a:ext>
            </a:extLst>
          </p:cNvPr>
          <p:cNvSpPr txBox="1"/>
          <p:nvPr/>
        </p:nvSpPr>
        <p:spPr>
          <a:xfrm>
            <a:off x="10137773" y="5662168"/>
            <a:ext cx="1811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先承诺后打开 </a:t>
            </a:r>
            <a:endParaRPr lang="en-US" altLang="zh-CN" sz="160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effectLst/>
                <a:latin typeface="Cambria Math" panose="02040503050406030204" pitchFamily="18" charset="0"/>
              </a:rPr>
              <a:t>⇒ </a:t>
            </a:r>
            <a:r>
              <a:rPr lang="zh-CN" altLang="en-US" sz="160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抵抗合谋攻击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5ADF56-5553-38C2-A093-BB39C238E357}"/>
                  </a:ext>
                </a:extLst>
              </p:cNvPr>
              <p:cNvSpPr txBox="1"/>
              <p:nvPr/>
            </p:nvSpPr>
            <p:spPr>
              <a:xfrm>
                <a:off x="6907121" y="4095011"/>
                <a:ext cx="2395576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5ADF56-5553-38C2-A093-BB39C238E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21" y="4095011"/>
                <a:ext cx="2395576" cy="392993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DD6A0E-34B6-AB19-F57C-8EC41851C4E7}"/>
                  </a:ext>
                </a:extLst>
              </p:cNvPr>
              <p:cNvSpPr txBox="1"/>
              <p:nvPr/>
            </p:nvSpPr>
            <p:spPr>
              <a:xfrm>
                <a:off x="5820995" y="4980103"/>
                <a:ext cx="1260134" cy="369332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smtClean="0">
                          <a:latin typeface="Cambria Math" panose="02040503050406030204" pitchFamily="18" charset="0"/>
                        </a:rPr>
                        <m:t>𝐨𝐩𝐞𝐧</m:t>
                      </m:r>
                      <m:d>
                        <m:d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DD6A0E-34B6-AB19-F57C-8EC41851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95" y="4980103"/>
                <a:ext cx="1260134" cy="369332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44025F-7FEE-C3C5-55ED-CBB66B6A231E}"/>
                  </a:ext>
                </a:extLst>
              </p:cNvPr>
              <p:cNvSpPr txBox="1"/>
              <p:nvPr/>
            </p:nvSpPr>
            <p:spPr>
              <a:xfrm>
                <a:off x="5820995" y="5769515"/>
                <a:ext cx="1260134" cy="369332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0" smtClean="0">
                          <a:latin typeface="Cambria Math" panose="02040503050406030204" pitchFamily="18" charset="0"/>
                        </a:rPr>
                        <m:t>𝐜𝐡𝐞𝐜𝐤𝐳𝐞𝐫𝐨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44025F-7FEE-C3C5-55ED-CBB66B6A2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95" y="5769515"/>
                <a:ext cx="1260134" cy="369332"/>
              </a:xfrm>
              <a:prstGeom prst="rect">
                <a:avLst/>
              </a:prstGeom>
              <a:blipFill>
                <a:blip r:embed="rId6"/>
                <a:stretch>
                  <a:fillRect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0D0367EE-7004-FF01-4248-085A2F671C42}"/>
              </a:ext>
            </a:extLst>
          </p:cNvPr>
          <p:cNvSpPr/>
          <p:nvPr/>
        </p:nvSpPr>
        <p:spPr>
          <a:xfrm rot="10800000">
            <a:off x="7096661" y="5512578"/>
            <a:ext cx="203572" cy="857993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32ED2D-1840-5665-6EDD-F522E64EADDB}"/>
              </a:ext>
            </a:extLst>
          </p:cNvPr>
          <p:cNvSpPr/>
          <p:nvPr/>
        </p:nvSpPr>
        <p:spPr>
          <a:xfrm>
            <a:off x="663189" y="2991796"/>
            <a:ext cx="5670599" cy="874407"/>
          </a:xfrm>
          <a:prstGeom prst="rect">
            <a:avLst/>
          </a:prstGeom>
          <a:solidFill>
            <a:srgbClr val="FFD7D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问题：如果要求信道是同时到达信道（即消息同时发送同时接收），是否可以不用承诺协议？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9262C1-D7BC-21D2-D12C-DE84D1D825D4}"/>
              </a:ext>
            </a:extLst>
          </p:cNvPr>
          <p:cNvSpPr txBox="1"/>
          <p:nvPr/>
        </p:nvSpPr>
        <p:spPr>
          <a:xfrm>
            <a:off x="351806" y="6603860"/>
            <a:ext cx="106795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Damgård</a:t>
            </a:r>
            <a:r>
              <a:rPr lang="en" altLang="zh-CN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I, Keller M,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Larraia</a:t>
            </a:r>
            <a:r>
              <a:rPr lang="en" altLang="zh-CN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E, et al. Practical covertly secure MPC for dishonest majority–or: breaking the SPDZ limits[C]//Computer Security–ESORICS 2013: 1-18.</a:t>
            </a:r>
            <a:endParaRPr kumimoji="1" lang="en-US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B983EE-EA68-5069-C516-DDCE34373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99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kumimoji="1" lang="en-US" altLang="zh-CN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预处理阶段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</a:rPr>
                  <a:t>秘密分发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</a:rPr>
                  <a:t>秘密加法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</a:t>
                </a:r>
                <a:r>
                  <a:rPr kumimoji="1" lang="en-US" altLang="zh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2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2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2"/>
                    </a:solidFill>
                  </a:rPr>
                  <a:t>秘密乘法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：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验证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C32ED2D-1840-5665-6EDD-F522E64EADDB}"/>
                  </a:ext>
                </a:extLst>
              </p:cNvPr>
              <p:cNvSpPr/>
              <p:nvPr/>
            </p:nvSpPr>
            <p:spPr>
              <a:xfrm>
                <a:off x="580063" y="1626137"/>
                <a:ext cx="5895939" cy="360611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批量验证技术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：支持同时打开并验证</a:t>
                </a: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/>
                        <a:cs typeface="Arial" panose="020B0604020202020204" pitchFamily="34" charset="0"/>
                      </a:rPr>
                      <m:t>𝑙</m:t>
                    </m:r>
                  </m:oMath>
                </a14:m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个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认证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zh-CN" alt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zh-CN" altLang="en-US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zh-CN" alt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zh-CN" alt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,⋯,</m:t>
                    </m:r>
                    <m:d>
                      <m:dPr>
                        <m:begChr m:val="⟨"/>
                        <m:endChr m:val="⟩"/>
                        <m:ctrlPr>
                          <a:rPr kumimoji="1" lang="zh-CN" alt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zh-CN" alt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持有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rgbClr val="C00000"/>
                  </a:solidFill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800" b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zh-CN" alt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zh-CN" alt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,⋯,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zh-CN" alt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所有参与方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本地计算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=1,⋯,</m:t>
                    </m:r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通过运行投币协议生成随机值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计算随机线性组合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/>
                        <a:cs typeface="Arial" panose="020B0604020202020204" pitchFamily="34" charset="0"/>
                      </a:rPr>
                      <m:t>=∑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kumimoji="1"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en-US" altLang="zh-CN" dirty="0">
                  <a:solidFill>
                    <a:srgbClr val="C00000"/>
                  </a:solidFill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1" lang="en-US" altLang="zh-CN" b="1" i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/>
                        <a:cs typeface="Arial" panose="020B0604020202020204" pitchFamily="34" charset="0"/>
                      </a:rPr>
                      <m:t>𝐜𝐡𝐞𝐜𝐤</m:t>
                    </m:r>
                    <m:r>
                      <a:rPr kumimoji="1" lang="en-US" altLang="zh-CN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/>
                        <a:cs typeface="Arial" panose="020B0604020202020204" pitchFamily="34" charset="0"/>
                      </a:rPr>
                      <m:t>𝐳𝐞𝐫𝐨</m:t>
                    </m:r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rgbClr val="C00000"/>
                  </a:solidFill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C32ED2D-1840-5665-6EDD-F522E64EA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63" y="1626137"/>
                <a:ext cx="5895939" cy="3606115"/>
              </a:xfrm>
              <a:prstGeom prst="rect">
                <a:avLst/>
              </a:prstGeom>
              <a:blipFill>
                <a:blip r:embed="rId3"/>
                <a:stretch>
                  <a:fillRect l="-645" b="-2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6D53B3E2-7E93-D2B3-26DF-35D59F8BCD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4225" y="4095011"/>
            <a:ext cx="4414951" cy="248878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A07FA6A-0FC1-2C01-04A2-85CCA62F59A2}"/>
              </a:ext>
            </a:extLst>
          </p:cNvPr>
          <p:cNvSpPr txBox="1"/>
          <p:nvPr/>
        </p:nvSpPr>
        <p:spPr>
          <a:xfrm>
            <a:off x="7014225" y="6583793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fengdengguo’s</a:t>
            </a:r>
            <a:r>
              <a:rPr kumimoji="1"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slide</a:t>
            </a:r>
            <a:endParaRPr kumimoji="1"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EAD67E-FB91-23E0-A2E6-53F1C89F9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1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rgbClr val="C00000"/>
                    </a:solidFill>
                  </a:rPr>
                  <a:t>预处理阶段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秘密分发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秘密加法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秘密乘法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验证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A6C79D6-B60B-4B09-440E-57020B69D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5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预处理阶段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秘密分发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秘密加法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秘密乘法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秘密重构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验证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6CC03CB-4153-13C2-4A24-3C744378F880}"/>
              </a:ext>
            </a:extLst>
          </p:cNvPr>
          <p:cNvSpPr txBox="1"/>
          <p:nvPr/>
        </p:nvSpPr>
        <p:spPr>
          <a:xfrm>
            <a:off x="644236" y="2912580"/>
            <a:ext cx="1857139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认证三元组生成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5B51605-6A64-20DE-A73B-A1CB36345A1E}"/>
                  </a:ext>
                </a:extLst>
              </p:cNvPr>
              <p:cNvSpPr txBox="1"/>
              <p:nvPr/>
            </p:nvSpPr>
            <p:spPr>
              <a:xfrm>
                <a:off x="644236" y="3444965"/>
                <a:ext cx="5741450" cy="1770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大域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：主要采用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牺牲方法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sacrifice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二元域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：主要采用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Cut-and-Choose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Bucketing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方法、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RMFE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方法等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整数环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：主要采用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牺牲方法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sacrifice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5B51605-6A64-20DE-A73B-A1CB3634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36" y="3444965"/>
                <a:ext cx="5741450" cy="1770869"/>
              </a:xfrm>
              <a:prstGeom prst="rect">
                <a:avLst/>
              </a:prstGeom>
              <a:blipFill>
                <a:blip r:embed="rId3"/>
                <a:stretch>
                  <a:fillRect l="-661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B856A60-7607-5966-D47C-D594EDE7C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08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预处理阶段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秘密分发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秘密加法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秘密乘法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秘密重构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验证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6CC03CB-4153-13C2-4A24-3C744378F880}"/>
              </a:ext>
            </a:extLst>
          </p:cNvPr>
          <p:cNvSpPr txBox="1"/>
          <p:nvPr/>
        </p:nvSpPr>
        <p:spPr>
          <a:xfrm>
            <a:off x="644236" y="2912580"/>
            <a:ext cx="1857139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认证三元组生成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D1D730-6236-7604-A2D0-29ECA07DA159}"/>
                  </a:ext>
                </a:extLst>
              </p:cNvPr>
              <p:cNvSpPr txBox="1"/>
              <p:nvPr/>
            </p:nvSpPr>
            <p:spPr>
              <a:xfrm>
                <a:off x="2344566" y="3500045"/>
                <a:ext cx="3617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D1D730-6236-7604-A2D0-29ECA07DA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66" y="3500045"/>
                <a:ext cx="3617927" cy="369332"/>
              </a:xfrm>
              <a:prstGeom prst="rect">
                <a:avLst/>
              </a:prstGeom>
              <a:blipFill>
                <a:blip r:embed="rId3"/>
                <a:stretch>
                  <a:fillRect l="-69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69F2595-BFE6-925B-F865-ACE7F4B25E80}"/>
              </a:ext>
            </a:extLst>
          </p:cNvPr>
          <p:cNvSpPr txBox="1"/>
          <p:nvPr/>
        </p:nvSpPr>
        <p:spPr>
          <a:xfrm>
            <a:off x="644236" y="3500045"/>
            <a:ext cx="1577530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待验证三元组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4BED22-CD97-2319-C7C9-94BCF03A7AE7}"/>
                  </a:ext>
                </a:extLst>
              </p:cNvPr>
              <p:cNvSpPr txBox="1"/>
              <p:nvPr/>
            </p:nvSpPr>
            <p:spPr>
              <a:xfrm>
                <a:off x="2344566" y="4067772"/>
                <a:ext cx="3617927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4BED22-CD97-2319-C7C9-94BCF03A7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66" y="4067772"/>
                <a:ext cx="3617927" cy="391582"/>
              </a:xfrm>
              <a:prstGeom prst="rect">
                <a:avLst/>
              </a:prstGeom>
              <a:blipFill>
                <a:blip r:embed="rId4"/>
                <a:stretch>
                  <a:fillRect l="-699" t="-6250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08AF307-BFD5-5714-0227-DADD621A7E72}"/>
              </a:ext>
            </a:extLst>
          </p:cNvPr>
          <p:cNvSpPr txBox="1"/>
          <p:nvPr/>
        </p:nvSpPr>
        <p:spPr>
          <a:xfrm>
            <a:off x="644236" y="4067772"/>
            <a:ext cx="1577530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牺牲三元组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BC1DF1-C1C2-6EEB-6363-6AD337B6FD90}"/>
                  </a:ext>
                </a:extLst>
              </p:cNvPr>
              <p:cNvSpPr txBox="1"/>
              <p:nvPr/>
            </p:nvSpPr>
            <p:spPr>
              <a:xfrm>
                <a:off x="644236" y="4579086"/>
                <a:ext cx="5451764" cy="1705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运行投币协议生成随机值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′⋅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BC1DF1-C1C2-6EEB-6363-6AD337B6F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36" y="4579086"/>
                <a:ext cx="5451764" cy="1705403"/>
              </a:xfrm>
              <a:prstGeom prst="rect">
                <a:avLst/>
              </a:prstGeom>
              <a:blipFill>
                <a:blip r:embed="rId5"/>
                <a:stretch>
                  <a:fillRect l="-696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2D73F2-D51C-0EC6-DB67-2D7A067CC7FF}"/>
                  </a:ext>
                </a:extLst>
              </p:cNvPr>
              <p:cNvSpPr txBox="1"/>
              <p:nvPr/>
            </p:nvSpPr>
            <p:spPr>
              <a:xfrm>
                <a:off x="6705796" y="4209754"/>
                <a:ext cx="5362773" cy="1813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=0?</m:t>
                    </m:r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2D73F2-D51C-0EC6-DB67-2D7A067C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796" y="4209754"/>
                <a:ext cx="5362773" cy="1813382"/>
              </a:xfrm>
              <a:prstGeom prst="rect">
                <a:avLst/>
              </a:prstGeom>
              <a:blipFill>
                <a:blip r:embed="rId6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433F4F-E1FD-255E-7C06-9B39EEF680BC}"/>
                  </a:ext>
                </a:extLst>
              </p:cNvPr>
              <p:cNvSpPr txBox="1"/>
              <p:nvPr/>
            </p:nvSpPr>
            <p:spPr>
              <a:xfrm>
                <a:off x="6705796" y="6099823"/>
                <a:ext cx="5247527" cy="552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若通过验证，则说明能够知道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zh-CN" altLang="en-US" dirty="0"/>
                  <a:t>，其概率为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433F4F-E1FD-255E-7C06-9B39EEF68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796" y="6099823"/>
                <a:ext cx="5247527" cy="552331"/>
              </a:xfrm>
              <a:prstGeom prst="rect">
                <a:avLst/>
              </a:prstGeom>
              <a:blipFill>
                <a:blip r:embed="rId7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04C9008-6F27-BB8F-3B1C-D24CF4E9D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41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预处理阶段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秘密分发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秘密加法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秘密乘法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秘密重构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验证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6CC03CB-4153-13C2-4A24-3C744378F880}"/>
              </a:ext>
            </a:extLst>
          </p:cNvPr>
          <p:cNvSpPr txBox="1"/>
          <p:nvPr/>
        </p:nvSpPr>
        <p:spPr>
          <a:xfrm>
            <a:off x="644236" y="2912580"/>
            <a:ext cx="1857139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认证三元组生成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D1D730-6236-7604-A2D0-29ECA07DA159}"/>
                  </a:ext>
                </a:extLst>
              </p:cNvPr>
              <p:cNvSpPr txBox="1"/>
              <p:nvPr/>
            </p:nvSpPr>
            <p:spPr>
              <a:xfrm>
                <a:off x="2344566" y="3500045"/>
                <a:ext cx="3617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D1D730-6236-7604-A2D0-29ECA07DA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66" y="3500045"/>
                <a:ext cx="3617927" cy="369332"/>
              </a:xfrm>
              <a:prstGeom prst="rect">
                <a:avLst/>
              </a:prstGeom>
              <a:blipFill>
                <a:blip r:embed="rId3"/>
                <a:stretch>
                  <a:fillRect l="-69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69F2595-BFE6-925B-F865-ACE7F4B25E80}"/>
              </a:ext>
            </a:extLst>
          </p:cNvPr>
          <p:cNvSpPr txBox="1"/>
          <p:nvPr/>
        </p:nvSpPr>
        <p:spPr>
          <a:xfrm>
            <a:off x="644236" y="3500045"/>
            <a:ext cx="1577530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待验证三元组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4BED22-CD97-2319-C7C9-94BCF03A7AE7}"/>
                  </a:ext>
                </a:extLst>
              </p:cNvPr>
              <p:cNvSpPr txBox="1"/>
              <p:nvPr/>
            </p:nvSpPr>
            <p:spPr>
              <a:xfrm>
                <a:off x="2344566" y="4067772"/>
                <a:ext cx="3617927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4BED22-CD97-2319-C7C9-94BCF03A7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66" y="4067772"/>
                <a:ext cx="3617927" cy="391582"/>
              </a:xfrm>
              <a:prstGeom prst="rect">
                <a:avLst/>
              </a:prstGeom>
              <a:blipFill>
                <a:blip r:embed="rId4"/>
                <a:stretch>
                  <a:fillRect l="-699" t="-6250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08AF307-BFD5-5714-0227-DADD621A7E72}"/>
              </a:ext>
            </a:extLst>
          </p:cNvPr>
          <p:cNvSpPr txBox="1"/>
          <p:nvPr/>
        </p:nvSpPr>
        <p:spPr>
          <a:xfrm>
            <a:off x="644236" y="4067772"/>
            <a:ext cx="1577530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牺牲三元组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BC1DF1-C1C2-6EEB-6363-6AD337B6FD90}"/>
                  </a:ext>
                </a:extLst>
              </p:cNvPr>
              <p:cNvSpPr txBox="1"/>
              <p:nvPr/>
            </p:nvSpPr>
            <p:spPr>
              <a:xfrm>
                <a:off x="644236" y="4579086"/>
                <a:ext cx="5451764" cy="1705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运行投币协议生成随机值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′⋅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BC1DF1-C1C2-6EEB-6363-6AD337B6F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36" y="4579086"/>
                <a:ext cx="5451764" cy="1705403"/>
              </a:xfrm>
              <a:prstGeom prst="rect">
                <a:avLst/>
              </a:prstGeom>
              <a:blipFill>
                <a:blip r:embed="rId5"/>
                <a:stretch>
                  <a:fillRect l="-696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2D73F2-D51C-0EC6-DB67-2D7A067CC7FF}"/>
                  </a:ext>
                </a:extLst>
              </p:cNvPr>
              <p:cNvSpPr txBox="1"/>
              <p:nvPr/>
            </p:nvSpPr>
            <p:spPr>
              <a:xfrm>
                <a:off x="6705796" y="4209754"/>
                <a:ext cx="5362773" cy="1813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=0?</m:t>
                    </m:r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2D73F2-D51C-0EC6-DB67-2D7A067C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796" y="4209754"/>
                <a:ext cx="5362773" cy="1813382"/>
              </a:xfrm>
              <a:prstGeom prst="rect">
                <a:avLst/>
              </a:prstGeom>
              <a:blipFill>
                <a:blip r:embed="rId6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433F4F-E1FD-255E-7C06-9B39EEF680BC}"/>
                  </a:ext>
                </a:extLst>
              </p:cNvPr>
              <p:cNvSpPr txBox="1"/>
              <p:nvPr/>
            </p:nvSpPr>
            <p:spPr>
              <a:xfrm>
                <a:off x="6705796" y="6099823"/>
                <a:ext cx="5247527" cy="552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若通过验证，则说明能够知道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zh-CN" altLang="en-US" dirty="0"/>
                  <a:t>，其概率为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433F4F-E1FD-255E-7C06-9B39EEF68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796" y="6099823"/>
                <a:ext cx="5247527" cy="552331"/>
              </a:xfrm>
              <a:prstGeom prst="rect">
                <a:avLst/>
              </a:prstGeom>
              <a:blipFill>
                <a:blip r:embed="rId7"/>
                <a:stretch>
                  <a:fillRect l="-966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26BC184-4A55-83EA-3AE1-3F5F620F1C81}"/>
                  </a:ext>
                </a:extLst>
              </p:cNvPr>
              <p:cNvSpPr/>
              <p:nvPr/>
            </p:nvSpPr>
            <p:spPr>
              <a:xfrm>
                <a:off x="557941" y="1562809"/>
                <a:ext cx="5881096" cy="12899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[KOS16]MASCOT</a:t>
                </a:r>
                <a:r>
                  <a:rPr kumimoji="1" lang="en-US" altLang="zh-CN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 [4]</a:t>
                </a: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SPDZ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协议优化：相关牺牲三元组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（而不是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），同时采用不经意传输协议来生成元组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26BC184-4A55-83EA-3AE1-3F5F620F1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41" y="1562809"/>
                <a:ext cx="5881096" cy="1289905"/>
              </a:xfrm>
              <a:prstGeom prst="rect">
                <a:avLst/>
              </a:prstGeom>
              <a:blipFill>
                <a:blip r:embed="rId8"/>
                <a:stretch>
                  <a:fillRect l="-1080" b="-5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578DAF9-1E62-511D-89D9-2FB52C45F4D2}"/>
              </a:ext>
            </a:extLst>
          </p:cNvPr>
          <p:cNvSpPr txBox="1"/>
          <p:nvPr/>
        </p:nvSpPr>
        <p:spPr>
          <a:xfrm>
            <a:off x="351806" y="6603860"/>
            <a:ext cx="8701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" altLang="zh-CN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Keller M, Orsini E, Scholl P. MASCOT: faster malicious arithmetic secure computation with oblivious transfer[C]//CCS 2016: 830-842.</a:t>
            </a:r>
            <a:endParaRPr kumimoji="1" lang="en-US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6E2C1D-DAEF-CBC5-B3F0-9EF31C186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38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预处理阶段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秘密分发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秘密加法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秘密乘法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验证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3A79D5-1066-532C-2A03-61025563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35" y="1144543"/>
            <a:ext cx="5665436" cy="27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53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B1451C99-7533-8421-7EB9-15E08A05DB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7853" y="2239233"/>
            <a:ext cx="976209" cy="151216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协议优化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函数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电路未知的预处理阶段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；同时对每条输入线，生成随机认证秘密份额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秘密分发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，所有参与方本地计算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秘密加法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秘密乘法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打开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验证（延迟验证）</a:t>
                </a:r>
                <a:endPara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3"/>
                <a:stretch>
                  <a:fillRect l="-626" b="-1511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3521A7F-C639-D3E3-4FF8-60DA17D91CAD}"/>
              </a:ext>
            </a:extLst>
          </p:cNvPr>
          <p:cNvSpPr txBox="1"/>
          <p:nvPr/>
        </p:nvSpPr>
        <p:spPr>
          <a:xfrm>
            <a:off x="6687967" y="1045310"/>
            <a:ext cx="5436095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[ENO19]</a:t>
            </a:r>
            <a:r>
              <a:rPr lang="en" altLang="zh-C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Turbospeedz</a:t>
            </a:r>
            <a:r>
              <a:rPr lang="en-US" altLang="zh-CN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：函数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电路相关预处理</a:t>
            </a:r>
            <a:endParaRPr lang="en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E523E9-D92F-A5EA-41BA-FAD049BBB3EC}"/>
              </a:ext>
            </a:extLst>
          </p:cNvPr>
          <p:cNvSpPr txBox="1"/>
          <p:nvPr/>
        </p:nvSpPr>
        <p:spPr>
          <a:xfrm>
            <a:off x="351806" y="6603860"/>
            <a:ext cx="10374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Ben-Efraim A, Nielsen M,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Omri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E.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Turbospeedz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Double your online SPDZ! Improving SPDZ using function dependent preprocessing[C]//ACNS 2019, 530-549.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A78E2BA-0613-A5A7-25D9-1D09E0D2803C}"/>
                  </a:ext>
                </a:extLst>
              </p:cNvPr>
              <p:cNvSpPr txBox="1"/>
              <p:nvPr/>
            </p:nvSpPr>
            <p:spPr>
              <a:xfrm>
                <a:off x="6840198" y="2352073"/>
                <a:ext cx="2395576" cy="428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A78E2BA-0613-A5A7-25D9-1D09E0D28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198" y="2352073"/>
                <a:ext cx="2395576" cy="428707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54E72EF-FEC4-4CFD-41D4-F9C544327E6E}"/>
              </a:ext>
            </a:extLst>
          </p:cNvPr>
          <p:cNvSpPr txBox="1"/>
          <p:nvPr/>
        </p:nvSpPr>
        <p:spPr>
          <a:xfrm>
            <a:off x="6611197" y="1450277"/>
            <a:ext cx="5696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Function-dependent/Circuit-dependent Preprocessing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0B0A910-E8E0-2605-9C3E-2A63D08945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629" y="3429000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0914E57-3039-8DCC-F623-D4A0E799A24E}"/>
                  </a:ext>
                </a:extLst>
              </p:cNvPr>
              <p:cNvSpPr txBox="1"/>
              <p:nvPr/>
            </p:nvSpPr>
            <p:spPr>
              <a:xfrm>
                <a:off x="10749931" y="3645834"/>
                <a:ext cx="294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0914E57-3039-8DCC-F623-D4A0E799A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931" y="3645834"/>
                <a:ext cx="294119" cy="276999"/>
              </a:xfrm>
              <a:prstGeom prst="rect">
                <a:avLst/>
              </a:prstGeom>
              <a:blipFill>
                <a:blip r:embed="rId6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5E89DFD5-A587-BF6A-B379-36D3A02745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653" y="3429000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50B3ED8-C9D7-2511-4B4D-2FC3F696510C}"/>
                  </a:ext>
                </a:extLst>
              </p:cNvPr>
              <p:cNvSpPr txBox="1"/>
              <p:nvPr/>
            </p:nvSpPr>
            <p:spPr>
              <a:xfrm>
                <a:off x="7470955" y="3645834"/>
                <a:ext cx="28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50B3ED8-C9D7-2511-4B4D-2FC3F6965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955" y="3645834"/>
                <a:ext cx="288797" cy="276999"/>
              </a:xfrm>
              <a:prstGeom prst="rect">
                <a:avLst/>
              </a:prstGeom>
              <a:blipFill>
                <a:blip r:embed="rId7"/>
                <a:stretch>
                  <a:fillRect l="-166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3FF20D8-B498-5537-17BA-AF6E49144135}"/>
                  </a:ext>
                </a:extLst>
              </p:cNvPr>
              <p:cNvSpPr txBox="1"/>
              <p:nvPr/>
            </p:nvSpPr>
            <p:spPr>
              <a:xfrm>
                <a:off x="6611197" y="3966879"/>
                <a:ext cx="2454145" cy="428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3FF20D8-B498-5537-17BA-AF6E49144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97" y="3966879"/>
                <a:ext cx="2454145" cy="428707"/>
              </a:xfrm>
              <a:prstGeom prst="rect">
                <a:avLst/>
              </a:prstGeom>
              <a:blipFill>
                <a:blip r:embed="rId8"/>
                <a:stretch>
                  <a:fillRect r="-515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E9A8A8F-DF12-6137-98B5-7CFE73224679}"/>
                  </a:ext>
                </a:extLst>
              </p:cNvPr>
              <p:cNvSpPr txBox="1"/>
              <p:nvPr/>
            </p:nvSpPr>
            <p:spPr>
              <a:xfrm>
                <a:off x="9669917" y="3966879"/>
                <a:ext cx="24541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E9A8A8F-DF12-6137-98B5-7CFE7322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917" y="3966879"/>
                <a:ext cx="2454145" cy="459678"/>
              </a:xfrm>
              <a:prstGeom prst="rect">
                <a:avLst/>
              </a:prstGeom>
              <a:blipFill>
                <a:blip r:embed="rId9"/>
                <a:stretch>
                  <a:fillRect r="-515"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EE7D04B-EB8C-8FE4-749D-6ADBFC2981F1}"/>
                  </a:ext>
                </a:extLst>
              </p:cNvPr>
              <p:cNvSpPr txBox="1"/>
              <p:nvPr/>
            </p:nvSpPr>
            <p:spPr>
              <a:xfrm>
                <a:off x="6614433" y="4802674"/>
                <a:ext cx="1490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EE7D04B-EB8C-8FE4-749D-6ADBFC298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33" y="4802674"/>
                <a:ext cx="14902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A5B16EC-0AE1-B833-5AC2-BEF50B905C64}"/>
                  </a:ext>
                </a:extLst>
              </p:cNvPr>
              <p:cNvSpPr txBox="1"/>
              <p:nvPr/>
            </p:nvSpPr>
            <p:spPr>
              <a:xfrm>
                <a:off x="9715257" y="4795776"/>
                <a:ext cx="1490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A5B16EC-0AE1-B833-5AC2-BEF50B905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57" y="4795776"/>
                <a:ext cx="14902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48C80E2-A91B-285D-1C23-F9119ADF6871}"/>
              </a:ext>
            </a:extLst>
          </p:cNvPr>
          <p:cNvCxnSpPr/>
          <p:nvPr/>
        </p:nvCxnSpPr>
        <p:spPr>
          <a:xfrm>
            <a:off x="7240720" y="5718507"/>
            <a:ext cx="399010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20477C8-811A-740B-2BA5-B6C910676D33}"/>
              </a:ext>
            </a:extLst>
          </p:cNvPr>
          <p:cNvCxnSpPr>
            <a:cxnSpLocks/>
          </p:cNvCxnSpPr>
          <p:nvPr/>
        </p:nvCxnSpPr>
        <p:spPr>
          <a:xfrm>
            <a:off x="7240720" y="6132284"/>
            <a:ext cx="3990109" cy="0"/>
          </a:xfrm>
          <a:prstGeom prst="straightConnector1">
            <a:avLst/>
          </a:prstGeom>
          <a:ln w="127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588269B-2EAC-E69C-BBEB-937E0DE2683D}"/>
                  </a:ext>
                </a:extLst>
              </p:cNvPr>
              <p:cNvSpPr txBox="1"/>
              <p:nvPr/>
            </p:nvSpPr>
            <p:spPr>
              <a:xfrm>
                <a:off x="7830860" y="5349288"/>
                <a:ext cx="2468962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588269B-2EAC-E69C-BBEB-937E0DE26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860" y="5349288"/>
                <a:ext cx="2468962" cy="387927"/>
              </a:xfrm>
              <a:prstGeom prst="rect">
                <a:avLst/>
              </a:prstGeom>
              <a:blipFill>
                <a:blip r:embed="rId12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095ECFB-F97A-CBF5-759D-32EA9E0586AB}"/>
                  </a:ext>
                </a:extLst>
              </p:cNvPr>
              <p:cNvSpPr txBox="1"/>
              <p:nvPr/>
            </p:nvSpPr>
            <p:spPr>
              <a:xfrm>
                <a:off x="6611196" y="4360311"/>
                <a:ext cx="2454145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095ECFB-F97A-CBF5-759D-32EA9E05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96" y="4360311"/>
                <a:ext cx="2454145" cy="459678"/>
              </a:xfrm>
              <a:prstGeom prst="rect">
                <a:avLst/>
              </a:prstGeom>
              <a:blipFill>
                <a:blip r:embed="rId13"/>
                <a:stretch>
                  <a:fillRect r="-1031"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49F1A90-66C9-91FA-D3D9-6F770D4CAC77}"/>
                  </a:ext>
                </a:extLst>
              </p:cNvPr>
              <p:cNvSpPr txBox="1"/>
              <p:nvPr/>
            </p:nvSpPr>
            <p:spPr>
              <a:xfrm>
                <a:off x="9669916" y="4360311"/>
                <a:ext cx="2522083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49F1A90-66C9-91FA-D3D9-6F770D4CA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916" y="4360311"/>
                <a:ext cx="2522083" cy="459678"/>
              </a:xfrm>
              <a:prstGeom prst="rect">
                <a:avLst/>
              </a:prstGeom>
              <a:blipFill>
                <a:blip r:embed="rId1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B03AB2A-5FF4-2123-2474-BC94A430D9DC}"/>
                  </a:ext>
                </a:extLst>
              </p:cNvPr>
              <p:cNvSpPr txBox="1"/>
              <p:nvPr/>
            </p:nvSpPr>
            <p:spPr>
              <a:xfrm>
                <a:off x="7830860" y="5744357"/>
                <a:ext cx="246896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B03AB2A-5FF4-2123-2474-BC94A430D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860" y="5744357"/>
                <a:ext cx="2468962" cy="392993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113C977-E3F3-E808-8859-1EA66ACA4E02}"/>
                  </a:ext>
                </a:extLst>
              </p:cNvPr>
              <p:cNvSpPr txBox="1"/>
              <p:nvPr/>
            </p:nvSpPr>
            <p:spPr>
              <a:xfrm>
                <a:off x="11147853" y="2129386"/>
                <a:ext cx="2700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113C977-E3F3-E808-8859-1EA66ACA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853" y="2129386"/>
                <a:ext cx="2700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D5FA928-6CB6-EA7E-773F-ACA8827685C8}"/>
                  </a:ext>
                </a:extLst>
              </p:cNvPr>
              <p:cNvSpPr txBox="1"/>
              <p:nvPr/>
            </p:nvSpPr>
            <p:spPr>
              <a:xfrm>
                <a:off x="11887298" y="2129386"/>
                <a:ext cx="1580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D5FA928-6CB6-EA7E-773F-ACA88276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98" y="2129386"/>
                <a:ext cx="158070" cy="369332"/>
              </a:xfrm>
              <a:prstGeom prst="rect">
                <a:avLst/>
              </a:prstGeom>
              <a:blipFill>
                <a:blip r:embed="rId17"/>
                <a:stretch>
                  <a:fillRect l="-7692" r="-8461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547A627-F86B-B63C-D778-5806AFB16DA8}"/>
                  </a:ext>
                </a:extLst>
              </p:cNvPr>
              <p:cNvSpPr txBox="1"/>
              <p:nvPr/>
            </p:nvSpPr>
            <p:spPr>
              <a:xfrm>
                <a:off x="11775270" y="3382847"/>
                <a:ext cx="270098" cy="370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547A627-F86B-B63C-D778-5806AFB16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270" y="3382847"/>
                <a:ext cx="270098" cy="3702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DD473085-BE0A-3600-2081-A601C02782AC}"/>
              </a:ext>
            </a:extLst>
          </p:cNvPr>
          <p:cNvSpPr txBox="1"/>
          <p:nvPr/>
        </p:nvSpPr>
        <p:spPr>
          <a:xfrm>
            <a:off x="6683714" y="1885563"/>
            <a:ext cx="5508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函数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电路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无关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预处理：预处理阶段函数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电路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未知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86ABF92-52B6-732C-03A9-5B111E98A8CB}"/>
                  </a:ext>
                </a:extLst>
              </p:cNvPr>
              <p:cNvSpPr txBox="1"/>
              <p:nvPr/>
            </p:nvSpPr>
            <p:spPr>
              <a:xfrm>
                <a:off x="6683715" y="6193676"/>
                <a:ext cx="1420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86ABF92-52B6-732C-03A9-5B111E98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715" y="6193676"/>
                <a:ext cx="1420968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B2EBF8A-B150-B608-FDD9-9274C7157F50}"/>
                  </a:ext>
                </a:extLst>
              </p:cNvPr>
              <p:cNvSpPr txBox="1"/>
              <p:nvPr/>
            </p:nvSpPr>
            <p:spPr>
              <a:xfrm>
                <a:off x="10729042" y="6193676"/>
                <a:ext cx="1420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B2EBF8A-B150-B608-FDD9-9274C7157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9042" y="6193676"/>
                <a:ext cx="1420968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EAA2453-B792-6533-258A-4FB7BB615C70}"/>
                  </a:ext>
                </a:extLst>
              </p:cNvPr>
              <p:cNvSpPr txBox="1"/>
              <p:nvPr/>
            </p:nvSpPr>
            <p:spPr>
              <a:xfrm>
                <a:off x="6840198" y="2772746"/>
                <a:ext cx="2395576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EAA2453-B792-6533-258A-4FB7BB615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198" y="2772746"/>
                <a:ext cx="2395576" cy="459678"/>
              </a:xfrm>
              <a:prstGeom prst="rect">
                <a:avLst/>
              </a:prstGeom>
              <a:blipFill>
                <a:blip r:embed="rId2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51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协议优化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函数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电路已知的预处理阶段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；对每个加法门，生成随机认证秘密份额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,⋯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秘密分发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，参与方获得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秘密加法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endPara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秘密乘法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一次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，通信量降低一半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打开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验证（延迟验证）</a:t>
                </a:r>
                <a:endPara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763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3521A7F-C639-D3E3-4FF8-60DA17D91CAD}"/>
              </a:ext>
            </a:extLst>
          </p:cNvPr>
          <p:cNvSpPr txBox="1"/>
          <p:nvPr/>
        </p:nvSpPr>
        <p:spPr>
          <a:xfrm>
            <a:off x="6687967" y="1045310"/>
            <a:ext cx="5436095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[ENO19]</a:t>
            </a:r>
            <a:r>
              <a:rPr lang="en" altLang="zh-C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Turbospeedz</a:t>
            </a:r>
            <a:r>
              <a:rPr lang="en-US" altLang="zh-CN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：函数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电路相关预处理</a:t>
            </a:r>
            <a:endParaRPr lang="en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E523E9-D92F-A5EA-41BA-FAD049BBB3EC}"/>
              </a:ext>
            </a:extLst>
          </p:cNvPr>
          <p:cNvSpPr txBox="1"/>
          <p:nvPr/>
        </p:nvSpPr>
        <p:spPr>
          <a:xfrm>
            <a:off x="351806" y="6603860"/>
            <a:ext cx="10374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Ben-Efraim A, Nielsen M,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Omri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E.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Turbospeedz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Double your online SPDZ! Improving SPDZ using function dependent preprocessing[C]//ACNS 2019, 530-549.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4E72EF-FEC4-4CFD-41D4-F9C544327E6E}"/>
              </a:ext>
            </a:extLst>
          </p:cNvPr>
          <p:cNvSpPr txBox="1"/>
          <p:nvPr/>
        </p:nvSpPr>
        <p:spPr>
          <a:xfrm>
            <a:off x="6611197" y="1450277"/>
            <a:ext cx="5696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Function-dependent/Circuit-dependent Preprocessing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D473085-BE0A-3600-2081-A601C02782AC}"/>
              </a:ext>
            </a:extLst>
          </p:cNvPr>
          <p:cNvSpPr txBox="1"/>
          <p:nvPr/>
        </p:nvSpPr>
        <p:spPr>
          <a:xfrm>
            <a:off x="6495891" y="1816936"/>
            <a:ext cx="581141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函数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电路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预处理：预处理阶段函数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电路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已知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知道哪些输入是加法门输入，哪些是乘法门输入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A61404-D4C3-A3A0-F97D-55DF88E911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134" y="2847356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826629-07C4-506F-DC41-722CBFE4C244}"/>
                  </a:ext>
                </a:extLst>
              </p:cNvPr>
              <p:cNvSpPr txBox="1"/>
              <p:nvPr/>
            </p:nvSpPr>
            <p:spPr>
              <a:xfrm>
                <a:off x="6878134" y="2737509"/>
                <a:ext cx="2700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826629-07C4-506F-DC41-722CBFE4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4" y="2737509"/>
                <a:ext cx="2700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447E94-CBD6-F115-E02F-3935987EAD31}"/>
                  </a:ext>
                </a:extLst>
              </p:cNvPr>
              <p:cNvSpPr txBox="1"/>
              <p:nvPr/>
            </p:nvSpPr>
            <p:spPr>
              <a:xfrm>
                <a:off x="7617579" y="2737509"/>
                <a:ext cx="1580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447E94-CBD6-F115-E02F-3935987EA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79" y="2737509"/>
                <a:ext cx="158070" cy="369332"/>
              </a:xfrm>
              <a:prstGeom prst="rect">
                <a:avLst/>
              </a:prstGeom>
              <a:blipFill>
                <a:blip r:embed="rId5"/>
                <a:stretch>
                  <a:fillRect l="-7692" r="-84615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E453B7-7E52-7A85-8F84-9D36F0EB8A10}"/>
                  </a:ext>
                </a:extLst>
              </p:cNvPr>
              <p:cNvSpPr txBox="1"/>
              <p:nvPr/>
            </p:nvSpPr>
            <p:spPr>
              <a:xfrm>
                <a:off x="7505551" y="3990970"/>
                <a:ext cx="270098" cy="370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E453B7-7E52-7A85-8F84-9D36F0EB8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551" y="3990970"/>
                <a:ext cx="270098" cy="370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0A5B991-E953-9E60-51DD-5CB3AED533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134" y="5088753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6C57B1-8D0D-D9A9-8DCF-28574DCEEA93}"/>
                  </a:ext>
                </a:extLst>
              </p:cNvPr>
              <p:cNvSpPr txBox="1"/>
              <p:nvPr/>
            </p:nvSpPr>
            <p:spPr>
              <a:xfrm>
                <a:off x="6878134" y="4978906"/>
                <a:ext cx="2700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6C57B1-8D0D-D9A9-8DCF-28574DCEE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4" y="4978906"/>
                <a:ext cx="2700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DAD7D6-45A0-A213-06D5-C33D3791F169}"/>
                  </a:ext>
                </a:extLst>
              </p:cNvPr>
              <p:cNvSpPr txBox="1"/>
              <p:nvPr/>
            </p:nvSpPr>
            <p:spPr>
              <a:xfrm>
                <a:off x="7617579" y="4978906"/>
                <a:ext cx="1580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DAD7D6-45A0-A213-06D5-C33D3791F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79" y="4978906"/>
                <a:ext cx="158070" cy="369332"/>
              </a:xfrm>
              <a:prstGeom prst="rect">
                <a:avLst/>
              </a:prstGeom>
              <a:blipFill>
                <a:blip r:embed="rId8"/>
                <a:stretch>
                  <a:fillRect l="-7692" r="-84615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A248C7-1E5E-DBD4-3959-A1331EBCC54C}"/>
                  </a:ext>
                </a:extLst>
              </p:cNvPr>
              <p:cNvSpPr txBox="1"/>
              <p:nvPr/>
            </p:nvSpPr>
            <p:spPr>
              <a:xfrm>
                <a:off x="7505551" y="6232367"/>
                <a:ext cx="270098" cy="370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A248C7-1E5E-DBD4-3959-A1331EBCC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551" y="6232367"/>
                <a:ext cx="270098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EF67F651-6F6F-2CBC-00DD-FF68C7A9442E}"/>
              </a:ext>
            </a:extLst>
          </p:cNvPr>
          <p:cNvSpPr txBox="1"/>
          <p:nvPr/>
        </p:nvSpPr>
        <p:spPr>
          <a:xfrm>
            <a:off x="7086499" y="3432802"/>
            <a:ext cx="5594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venir Book" panose="02000503020000020003" pitchFamily="2" charset="0"/>
                <a:cs typeface="Arial Narrow" panose="020B0604020202020204" pitchFamily="34" charset="0"/>
              </a:rPr>
              <a:t>Add</a:t>
            </a:r>
            <a:endParaRPr lang="zh-CN" altLang="en-US" sz="1400" dirty="0">
              <a:latin typeface="Avenir Book" panose="02000503020000020003" pitchFamily="2" charset="0"/>
              <a:cs typeface="Arial Narrow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F18347F-1049-F594-F378-9514040C9C7D}"/>
                  </a:ext>
                </a:extLst>
              </p:cNvPr>
              <p:cNvSpPr txBox="1"/>
              <p:nvPr/>
            </p:nvSpPr>
            <p:spPr>
              <a:xfrm>
                <a:off x="7947867" y="2696771"/>
                <a:ext cx="2395576" cy="428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F18347F-1049-F594-F378-9514040C9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867" y="2696771"/>
                <a:ext cx="2395576" cy="428707"/>
              </a:xfrm>
              <a:prstGeom prst="rect">
                <a:avLst/>
              </a:prstGeom>
              <a:blipFill>
                <a:blip r:embed="rId10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5C28B5C-1E80-CBBD-12F1-F661A22228E6}"/>
                  </a:ext>
                </a:extLst>
              </p:cNvPr>
              <p:cNvSpPr txBox="1"/>
              <p:nvPr/>
            </p:nvSpPr>
            <p:spPr>
              <a:xfrm>
                <a:off x="7947867" y="3117444"/>
                <a:ext cx="2395576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5C28B5C-1E80-CBBD-12F1-F661A222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867" y="3117444"/>
                <a:ext cx="2395576" cy="459678"/>
              </a:xfrm>
              <a:prstGeom prst="rect">
                <a:avLst/>
              </a:prstGeom>
              <a:blipFill>
                <a:blip r:embed="rId11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24C57B-4974-E7BF-7FE8-8D155DB29C52}"/>
                  </a:ext>
                </a:extLst>
              </p:cNvPr>
              <p:cNvSpPr txBox="1"/>
              <p:nvPr/>
            </p:nvSpPr>
            <p:spPr>
              <a:xfrm>
                <a:off x="9359139" y="3990755"/>
                <a:ext cx="2395576" cy="46294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24C57B-4974-E7BF-7FE8-8D155DB29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139" y="3990755"/>
                <a:ext cx="2395576" cy="462947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下箭头 26">
            <a:extLst>
              <a:ext uri="{FF2B5EF4-FFF2-40B4-BE49-F238E27FC236}">
                <a16:creationId xmlns:a16="http://schemas.microsoft.com/office/drawing/2014/main" id="{8D1A25F9-4407-18B4-2511-C0F0A62D81EB}"/>
              </a:ext>
            </a:extLst>
          </p:cNvPr>
          <p:cNvSpPr/>
          <p:nvPr/>
        </p:nvSpPr>
        <p:spPr>
          <a:xfrm>
            <a:off x="8929563" y="3621175"/>
            <a:ext cx="358360" cy="3697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68616FA-C4B3-CCC2-2E73-532C7CE506AF}"/>
                  </a:ext>
                </a:extLst>
              </p:cNvPr>
              <p:cNvSpPr txBox="1"/>
              <p:nvPr/>
            </p:nvSpPr>
            <p:spPr>
              <a:xfrm>
                <a:off x="9359139" y="4491385"/>
                <a:ext cx="2395576" cy="49077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68616FA-C4B3-CCC2-2E73-532C7CE50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139" y="4491385"/>
                <a:ext cx="2395576" cy="490775"/>
              </a:xfrm>
              <a:prstGeom prst="rect">
                <a:avLst/>
              </a:prstGeom>
              <a:blipFill>
                <a:blip r:embed="rId1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EA03282-9BAE-FC67-296A-22A8FB2457FF}"/>
                  </a:ext>
                </a:extLst>
              </p:cNvPr>
              <p:cNvSpPr txBox="1"/>
              <p:nvPr/>
            </p:nvSpPr>
            <p:spPr>
              <a:xfrm>
                <a:off x="7947867" y="4036828"/>
                <a:ext cx="1368000" cy="3708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EA03282-9BAE-FC67-296A-22A8FB245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867" y="4036828"/>
                <a:ext cx="1368000" cy="3708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50E26B1-528D-0BE1-4937-E3D03DD807E9}"/>
                  </a:ext>
                </a:extLst>
              </p:cNvPr>
              <p:cNvSpPr txBox="1"/>
              <p:nvPr/>
            </p:nvSpPr>
            <p:spPr>
              <a:xfrm>
                <a:off x="7947867" y="4521137"/>
                <a:ext cx="1368000" cy="3912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50E26B1-528D-0BE1-4937-E3D03DD8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867" y="4521137"/>
                <a:ext cx="1368000" cy="3912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DBC1C42-6289-7C12-0D8E-218BDFC3627F}"/>
                  </a:ext>
                </a:extLst>
              </p:cNvPr>
              <p:cNvSpPr txBox="1"/>
              <p:nvPr/>
            </p:nvSpPr>
            <p:spPr>
              <a:xfrm>
                <a:off x="9359139" y="5249172"/>
                <a:ext cx="2395576" cy="428707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DBC1C42-6289-7C12-0D8E-218BDFC36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139" y="5249172"/>
                <a:ext cx="2395576" cy="428707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CD18F9C-F820-925B-C4EB-3058268FA38E}"/>
                  </a:ext>
                </a:extLst>
              </p:cNvPr>
              <p:cNvSpPr txBox="1"/>
              <p:nvPr/>
            </p:nvSpPr>
            <p:spPr>
              <a:xfrm>
                <a:off x="9359139" y="5749802"/>
                <a:ext cx="2395576" cy="442878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CD18F9C-F820-925B-C4EB-3058268FA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139" y="5749802"/>
                <a:ext cx="2395576" cy="442878"/>
              </a:xfrm>
              <a:prstGeom prst="rect">
                <a:avLst/>
              </a:prstGeom>
              <a:blipFill>
                <a:blip r:embed="rId1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28E45B9-CD5C-D978-E100-2FC525219C76}"/>
                  </a:ext>
                </a:extLst>
              </p:cNvPr>
              <p:cNvSpPr txBox="1"/>
              <p:nvPr/>
            </p:nvSpPr>
            <p:spPr>
              <a:xfrm>
                <a:off x="7947867" y="5295245"/>
                <a:ext cx="1368000" cy="369332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28E45B9-CD5C-D978-E100-2FC525219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867" y="5295245"/>
                <a:ext cx="136800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5D7EA80-A0F9-8858-CF27-FF635C7A7A4F}"/>
                  </a:ext>
                </a:extLst>
              </p:cNvPr>
              <p:cNvSpPr txBox="1"/>
              <p:nvPr/>
            </p:nvSpPr>
            <p:spPr>
              <a:xfrm>
                <a:off x="7947867" y="5779554"/>
                <a:ext cx="1368000" cy="39126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5D7EA80-A0F9-8858-CF27-FF635C7A7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867" y="5779554"/>
                <a:ext cx="1368000" cy="391261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C2753C1-FED4-5A89-641C-12DA98D2C6F6}"/>
                  </a:ext>
                </a:extLst>
              </p:cNvPr>
              <p:cNvSpPr txBox="1"/>
              <p:nvPr/>
            </p:nvSpPr>
            <p:spPr>
              <a:xfrm>
                <a:off x="9359139" y="6250372"/>
                <a:ext cx="2395576" cy="428707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C2753C1-FED4-5A89-641C-12DA98D2C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139" y="6250372"/>
                <a:ext cx="2395576" cy="428707"/>
              </a:xfrm>
              <a:prstGeom prst="rect">
                <a:avLst/>
              </a:prstGeom>
              <a:blipFill>
                <a:blip r:embed="rId2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FE06B7-9493-AC1E-545C-AB57A74B6FF7}"/>
                  </a:ext>
                </a:extLst>
              </p:cNvPr>
              <p:cNvSpPr txBox="1"/>
              <p:nvPr/>
            </p:nvSpPr>
            <p:spPr>
              <a:xfrm>
                <a:off x="7854342" y="3653442"/>
                <a:ext cx="1071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FE06B7-9493-AC1E-545C-AB57A74B6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342" y="3653442"/>
                <a:ext cx="107120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31B489D-EFF3-6B0B-C33C-D2BB50BA1916}"/>
                  </a:ext>
                </a:extLst>
              </p:cNvPr>
              <p:cNvSpPr txBox="1"/>
              <p:nvPr/>
            </p:nvSpPr>
            <p:spPr>
              <a:xfrm>
                <a:off x="3576997" y="5010071"/>
                <a:ext cx="2869145" cy="66826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kumimoji="1"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kumimoji="1" lang="en-US" altLang="zh-CN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31B489D-EFF3-6B0B-C33C-D2BB50BA1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997" y="5010071"/>
                <a:ext cx="2869145" cy="66826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080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协议优化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函数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电路已知的预处理阶段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：对于每个乘法门，生成认证三元组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；对每个加法门，生成随机认证秘密份额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,⋯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秘密分发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，参与方获得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秘密加法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endPara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秘密乘法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一次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，通信量降低一半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打开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验证（延迟验证）</a:t>
                </a:r>
                <a:endPara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763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3521A7F-C639-D3E3-4FF8-60DA17D91CAD}"/>
              </a:ext>
            </a:extLst>
          </p:cNvPr>
          <p:cNvSpPr txBox="1"/>
          <p:nvPr/>
        </p:nvSpPr>
        <p:spPr>
          <a:xfrm>
            <a:off x="6687967" y="1045310"/>
            <a:ext cx="5436095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[ENO19]</a:t>
            </a:r>
            <a:r>
              <a:rPr lang="en" altLang="zh-C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Turbospeedz</a:t>
            </a:r>
            <a:r>
              <a:rPr lang="en-US" altLang="zh-CN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：函数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电路相关预处理</a:t>
            </a:r>
            <a:endParaRPr lang="en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E523E9-D92F-A5EA-41BA-FAD049BBB3EC}"/>
              </a:ext>
            </a:extLst>
          </p:cNvPr>
          <p:cNvSpPr txBox="1"/>
          <p:nvPr/>
        </p:nvSpPr>
        <p:spPr>
          <a:xfrm>
            <a:off x="351806" y="6603860"/>
            <a:ext cx="10374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Ben-Efraim A, Nielsen M,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Omri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E.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Turbospeedz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Double your online SPDZ! Improving SPDZ using function dependent preprocessing[C]//ACNS 2019, 530-549.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4E72EF-FEC4-4CFD-41D4-F9C544327E6E}"/>
              </a:ext>
            </a:extLst>
          </p:cNvPr>
          <p:cNvSpPr txBox="1"/>
          <p:nvPr/>
        </p:nvSpPr>
        <p:spPr>
          <a:xfrm>
            <a:off x="6611197" y="1450277"/>
            <a:ext cx="5696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Function-dependent/Circuit-dependent Preprocessing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D473085-BE0A-3600-2081-A601C02782AC}"/>
              </a:ext>
            </a:extLst>
          </p:cNvPr>
          <p:cNvSpPr txBox="1"/>
          <p:nvPr/>
        </p:nvSpPr>
        <p:spPr>
          <a:xfrm>
            <a:off x="6495891" y="1816936"/>
            <a:ext cx="581141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函数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电路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预处理：预处理阶段函数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电路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已知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知道哪些输入是加法门输入，哪些是乘法门输入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A61404-D4C3-A3A0-F97D-55DF88E911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134" y="2696216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826629-07C4-506F-DC41-722CBFE4C244}"/>
                  </a:ext>
                </a:extLst>
              </p:cNvPr>
              <p:cNvSpPr txBox="1"/>
              <p:nvPr/>
            </p:nvSpPr>
            <p:spPr>
              <a:xfrm>
                <a:off x="6878134" y="2586369"/>
                <a:ext cx="2700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826629-07C4-506F-DC41-722CBFE4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4" y="2586369"/>
                <a:ext cx="2700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447E94-CBD6-F115-E02F-3935987EAD31}"/>
                  </a:ext>
                </a:extLst>
              </p:cNvPr>
              <p:cNvSpPr txBox="1"/>
              <p:nvPr/>
            </p:nvSpPr>
            <p:spPr>
              <a:xfrm>
                <a:off x="7617579" y="2586369"/>
                <a:ext cx="1580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447E94-CBD6-F115-E02F-3935987EA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79" y="2586369"/>
                <a:ext cx="158070" cy="369332"/>
              </a:xfrm>
              <a:prstGeom prst="rect">
                <a:avLst/>
              </a:prstGeom>
              <a:blipFill>
                <a:blip r:embed="rId5"/>
                <a:stretch>
                  <a:fillRect l="-7692" r="-8461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E453B7-7E52-7A85-8F84-9D36F0EB8A10}"/>
                  </a:ext>
                </a:extLst>
              </p:cNvPr>
              <p:cNvSpPr txBox="1"/>
              <p:nvPr/>
            </p:nvSpPr>
            <p:spPr>
              <a:xfrm>
                <a:off x="7418681" y="3836348"/>
                <a:ext cx="270098" cy="370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E453B7-7E52-7A85-8F84-9D36F0EB8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81" y="3836348"/>
                <a:ext cx="270098" cy="370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0A5B991-E953-9E60-51DD-5CB3AED533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674" y="4208383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6C57B1-8D0D-D9A9-8DCF-28574DCEEA93}"/>
                  </a:ext>
                </a:extLst>
              </p:cNvPr>
              <p:cNvSpPr txBox="1"/>
              <p:nvPr/>
            </p:nvSpPr>
            <p:spPr>
              <a:xfrm>
                <a:off x="7047674" y="4098536"/>
                <a:ext cx="2700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6C57B1-8D0D-D9A9-8DCF-28574DCEE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674" y="4098536"/>
                <a:ext cx="270098" cy="369332"/>
              </a:xfrm>
              <a:prstGeom prst="rect">
                <a:avLst/>
              </a:prstGeom>
              <a:blipFill>
                <a:blip r:embed="rId7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DAD7D6-45A0-A213-06D5-C33D3791F169}"/>
                  </a:ext>
                </a:extLst>
              </p:cNvPr>
              <p:cNvSpPr txBox="1"/>
              <p:nvPr/>
            </p:nvSpPr>
            <p:spPr>
              <a:xfrm>
                <a:off x="7787119" y="4098536"/>
                <a:ext cx="158070" cy="370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DAD7D6-45A0-A213-06D5-C33D3791F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19" y="4098536"/>
                <a:ext cx="158070" cy="370294"/>
              </a:xfrm>
              <a:prstGeom prst="rect">
                <a:avLst/>
              </a:prstGeom>
              <a:blipFill>
                <a:blip r:embed="rId8"/>
                <a:stretch>
                  <a:fillRect r="-7857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A248C7-1E5E-DBD4-3959-A1331EBCC54C}"/>
                  </a:ext>
                </a:extLst>
              </p:cNvPr>
              <p:cNvSpPr txBox="1"/>
              <p:nvPr/>
            </p:nvSpPr>
            <p:spPr>
              <a:xfrm>
                <a:off x="7675091" y="5351997"/>
                <a:ext cx="270098" cy="370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A248C7-1E5E-DBD4-3959-A1331EBCC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091" y="5351997"/>
                <a:ext cx="270098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EF67F651-6F6F-2CBC-00DD-FF68C7A9442E}"/>
              </a:ext>
            </a:extLst>
          </p:cNvPr>
          <p:cNvSpPr txBox="1"/>
          <p:nvPr/>
        </p:nvSpPr>
        <p:spPr>
          <a:xfrm>
            <a:off x="7086499" y="3281662"/>
            <a:ext cx="5594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venir Book" panose="02000503020000020003" pitchFamily="2" charset="0"/>
                <a:cs typeface="Arial Narrow" panose="020B0604020202020204" pitchFamily="34" charset="0"/>
              </a:rPr>
              <a:t>Add</a:t>
            </a:r>
            <a:endParaRPr lang="zh-CN" altLang="en-US" sz="1400" dirty="0">
              <a:latin typeface="Avenir Book" panose="02000503020000020003" pitchFamily="2" charset="0"/>
              <a:cs typeface="Arial Narrow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35A6DD-E67C-4665-01B0-5F46E36B3823}"/>
                  </a:ext>
                </a:extLst>
              </p:cNvPr>
              <p:cNvSpPr txBox="1"/>
              <p:nvPr/>
            </p:nvSpPr>
            <p:spPr>
              <a:xfrm>
                <a:off x="7746886" y="3478492"/>
                <a:ext cx="1071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35A6DD-E67C-4665-01B0-5F46E36B3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86" y="3478492"/>
                <a:ext cx="10712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39BFAEA-299F-F9B0-C0B7-815AFCEFBE25}"/>
                  </a:ext>
                </a:extLst>
              </p:cNvPr>
              <p:cNvSpPr txBox="1"/>
              <p:nvPr/>
            </p:nvSpPr>
            <p:spPr>
              <a:xfrm>
                <a:off x="6997629" y="3803146"/>
                <a:ext cx="270098" cy="370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39BFAEA-299F-F9B0-C0B7-815AFCEFB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29" y="3803146"/>
                <a:ext cx="270098" cy="3702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0671949-54C7-F061-D894-4EBC3E0EC5EA}"/>
                  </a:ext>
                </a:extLst>
              </p:cNvPr>
              <p:cNvSpPr txBox="1"/>
              <p:nvPr/>
            </p:nvSpPr>
            <p:spPr>
              <a:xfrm>
                <a:off x="8033728" y="4081831"/>
                <a:ext cx="1071209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0671949-54C7-F061-D894-4EBC3E0EC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728" y="4081831"/>
                <a:ext cx="1071209" cy="4110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41D7292-D641-3567-AEF6-257748E26649}"/>
                  </a:ext>
                </a:extLst>
              </p:cNvPr>
              <p:cNvSpPr txBox="1"/>
              <p:nvPr/>
            </p:nvSpPr>
            <p:spPr>
              <a:xfrm>
                <a:off x="7933253" y="5331152"/>
                <a:ext cx="1071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41D7292-D641-3567-AEF6-257748E26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253" y="5331152"/>
                <a:ext cx="10712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7">
            <a:extLst>
              <a:ext uri="{FF2B5EF4-FFF2-40B4-BE49-F238E27FC236}">
                <a16:creationId xmlns:a16="http://schemas.microsoft.com/office/drawing/2014/main" id="{FE8AC8D0-EE44-46FB-AB13-E4CD88068E6B}"/>
              </a:ext>
            </a:extLst>
          </p:cNvPr>
          <p:cNvSpPr/>
          <p:nvPr/>
        </p:nvSpPr>
        <p:spPr>
          <a:xfrm rot="10800000" flipH="1">
            <a:off x="9255679" y="3589437"/>
            <a:ext cx="203572" cy="1122343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A89C041-4057-99C3-F330-DAD46D2DEC76}"/>
              </a:ext>
            </a:extLst>
          </p:cNvPr>
          <p:cNvSpPr txBox="1"/>
          <p:nvPr/>
        </p:nvSpPr>
        <p:spPr>
          <a:xfrm>
            <a:off x="9459251" y="393369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不满足乘法三元组要求</a:t>
            </a:r>
          </a:p>
        </p:txBody>
      </p:sp>
      <p:sp>
        <p:nvSpPr>
          <p:cNvPr id="55" name="下箭头 54">
            <a:extLst>
              <a:ext uri="{FF2B5EF4-FFF2-40B4-BE49-F238E27FC236}">
                <a16:creationId xmlns:a16="http://schemas.microsoft.com/office/drawing/2014/main" id="{8FB6F0BD-9F9C-330B-65A5-1DC51290D388}"/>
              </a:ext>
            </a:extLst>
          </p:cNvPr>
          <p:cNvSpPr/>
          <p:nvPr/>
        </p:nvSpPr>
        <p:spPr>
          <a:xfrm>
            <a:off x="10526566" y="4310431"/>
            <a:ext cx="358360" cy="4493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4ED5235-AF87-A2F1-8749-8E94C1E3CFC7}"/>
              </a:ext>
            </a:extLst>
          </p:cNvPr>
          <p:cNvSpPr txBox="1"/>
          <p:nvPr/>
        </p:nvSpPr>
        <p:spPr>
          <a:xfrm>
            <a:off x="9574667" y="480979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“提前”计算加法门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6083FA3-C43F-0B77-11D6-22F9C921A69D}"/>
              </a:ext>
            </a:extLst>
          </p:cNvPr>
          <p:cNvSpPr/>
          <p:nvPr/>
        </p:nvSpPr>
        <p:spPr>
          <a:xfrm>
            <a:off x="8260253" y="3466004"/>
            <a:ext cx="462842" cy="44680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424304E4-18C6-B2B0-B3FB-7FF140DAD28D}"/>
              </a:ext>
            </a:extLst>
          </p:cNvPr>
          <p:cNvCxnSpPr>
            <a:cxnSpLocks/>
            <a:stCxn id="57" idx="0"/>
          </p:cNvCxnSpPr>
          <p:nvPr/>
        </p:nvCxnSpPr>
        <p:spPr>
          <a:xfrm rot="5400000" flipH="1" flipV="1">
            <a:off x="8789637" y="2765033"/>
            <a:ext cx="403008" cy="99893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05F6A99C-0BE2-5160-9B33-E70EE5B1577A}"/>
              </a:ext>
            </a:extLst>
          </p:cNvPr>
          <p:cNvSpPr txBox="1"/>
          <p:nvPr/>
        </p:nvSpPr>
        <p:spPr>
          <a:xfrm>
            <a:off x="9468177" y="287833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修改为加法门输入的求和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5496D8C-8758-6D4C-F219-C51B845637D9}"/>
              </a:ext>
            </a:extLst>
          </p:cNvPr>
          <p:cNvSpPr txBox="1"/>
          <p:nvPr/>
        </p:nvSpPr>
        <p:spPr>
          <a:xfrm>
            <a:off x="6914678" y="5789628"/>
            <a:ext cx="5068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若乘法门输入为加法门输出，则对应的随机认证秘密份额为“加法门输入对应的的随机认证秘密份额之和”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0A8EC2-E8C0-C7C9-5A99-843B0B401C9C}"/>
                  </a:ext>
                </a:extLst>
              </p:cNvPr>
              <p:cNvSpPr txBox="1"/>
              <p:nvPr/>
            </p:nvSpPr>
            <p:spPr>
              <a:xfrm>
                <a:off x="8491674" y="4418432"/>
                <a:ext cx="592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0A8EC2-E8C0-C7C9-5A99-843B0B40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74" y="4418432"/>
                <a:ext cx="5926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32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目录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协议背景和研究现状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协议回顾：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SPDZ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协议及其优化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矩阵环上恶意安全两方计算（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Our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Ideas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60612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协议优化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函数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电路已知的预处理阶段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：生成认证三元组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为乘法门输出，则是随机的，若为加法门输出，则是加法门输入的求和</a:t>
                </a:r>
                <a:endPara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秘密分发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，参与方获得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秘密加法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秘密乘法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一次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，通信量降低一半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打开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验证（延迟验证）</a:t>
                </a:r>
                <a:endPara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763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3521A7F-C639-D3E3-4FF8-60DA17D91CAD}"/>
              </a:ext>
            </a:extLst>
          </p:cNvPr>
          <p:cNvSpPr txBox="1"/>
          <p:nvPr/>
        </p:nvSpPr>
        <p:spPr>
          <a:xfrm>
            <a:off x="6687967" y="1045310"/>
            <a:ext cx="5436095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[ENO19]</a:t>
            </a:r>
            <a:r>
              <a:rPr lang="en" altLang="zh-C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Turbospeedz</a:t>
            </a:r>
            <a:r>
              <a:rPr lang="en-US" altLang="zh-CN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：函数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电路相关预处理</a:t>
            </a:r>
            <a:endParaRPr lang="en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E523E9-D92F-A5EA-41BA-FAD049BBB3EC}"/>
              </a:ext>
            </a:extLst>
          </p:cNvPr>
          <p:cNvSpPr txBox="1"/>
          <p:nvPr/>
        </p:nvSpPr>
        <p:spPr>
          <a:xfrm>
            <a:off x="351806" y="6603860"/>
            <a:ext cx="10374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Ben-Efraim A, Nielsen M,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Omri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E.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Turbospeedz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Double your online SPDZ! Improving SPDZ using function dependent preprocessing[C]//ACNS 2019, 530-549.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4E72EF-FEC4-4CFD-41D4-F9C544327E6E}"/>
              </a:ext>
            </a:extLst>
          </p:cNvPr>
          <p:cNvSpPr txBox="1"/>
          <p:nvPr/>
        </p:nvSpPr>
        <p:spPr>
          <a:xfrm>
            <a:off x="6611197" y="1450277"/>
            <a:ext cx="5696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Function-dependent/Circuit-dependent Preprocessing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D473085-BE0A-3600-2081-A601C02782AC}"/>
              </a:ext>
            </a:extLst>
          </p:cNvPr>
          <p:cNvSpPr txBox="1"/>
          <p:nvPr/>
        </p:nvSpPr>
        <p:spPr>
          <a:xfrm>
            <a:off x="6495891" y="1816936"/>
            <a:ext cx="581141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函数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电路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预处理：预处理阶段函数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电路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已知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知道哪些输入是加法门输入，哪些是乘法门输入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A61404-D4C3-A3A0-F97D-55DF88E911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319" y="2994480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826629-07C4-506F-DC41-722CBFE4C244}"/>
                  </a:ext>
                </a:extLst>
              </p:cNvPr>
              <p:cNvSpPr txBox="1"/>
              <p:nvPr/>
            </p:nvSpPr>
            <p:spPr>
              <a:xfrm>
                <a:off x="7830319" y="2884633"/>
                <a:ext cx="2700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826629-07C4-506F-DC41-722CBFE4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19" y="2884633"/>
                <a:ext cx="2700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447E94-CBD6-F115-E02F-3935987EAD31}"/>
                  </a:ext>
                </a:extLst>
              </p:cNvPr>
              <p:cNvSpPr txBox="1"/>
              <p:nvPr/>
            </p:nvSpPr>
            <p:spPr>
              <a:xfrm>
                <a:off x="8569764" y="2884633"/>
                <a:ext cx="1580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447E94-CBD6-F115-E02F-3935987EA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764" y="2884633"/>
                <a:ext cx="158070" cy="369332"/>
              </a:xfrm>
              <a:prstGeom prst="rect">
                <a:avLst/>
              </a:prstGeom>
              <a:blipFill>
                <a:blip r:embed="rId5"/>
                <a:stretch>
                  <a:fillRect r="-7142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E453B7-7E52-7A85-8F84-9D36F0EB8A10}"/>
                  </a:ext>
                </a:extLst>
              </p:cNvPr>
              <p:cNvSpPr txBox="1"/>
              <p:nvPr/>
            </p:nvSpPr>
            <p:spPr>
              <a:xfrm>
                <a:off x="8370866" y="4134612"/>
                <a:ext cx="270098" cy="370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E453B7-7E52-7A85-8F84-9D36F0EB8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866" y="4134612"/>
                <a:ext cx="270098" cy="370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0A5B991-E953-9E60-51DD-5CB3AED533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9859" y="4506647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6C57B1-8D0D-D9A9-8DCF-28574DCEEA93}"/>
                  </a:ext>
                </a:extLst>
              </p:cNvPr>
              <p:cNvSpPr txBox="1"/>
              <p:nvPr/>
            </p:nvSpPr>
            <p:spPr>
              <a:xfrm>
                <a:off x="7999859" y="4396800"/>
                <a:ext cx="2700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6C57B1-8D0D-D9A9-8DCF-28574DCEE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859" y="4396800"/>
                <a:ext cx="2700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DAD7D6-45A0-A213-06D5-C33D3791F169}"/>
                  </a:ext>
                </a:extLst>
              </p:cNvPr>
              <p:cNvSpPr txBox="1"/>
              <p:nvPr/>
            </p:nvSpPr>
            <p:spPr>
              <a:xfrm>
                <a:off x="8739304" y="4396800"/>
                <a:ext cx="158070" cy="370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DAD7D6-45A0-A213-06D5-C33D3791F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04" y="4396800"/>
                <a:ext cx="158070" cy="370294"/>
              </a:xfrm>
              <a:prstGeom prst="rect">
                <a:avLst/>
              </a:prstGeom>
              <a:blipFill>
                <a:blip r:embed="rId8"/>
                <a:stretch>
                  <a:fillRect l="-7692" r="-84615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A248C7-1E5E-DBD4-3959-A1331EBCC54C}"/>
                  </a:ext>
                </a:extLst>
              </p:cNvPr>
              <p:cNvSpPr txBox="1"/>
              <p:nvPr/>
            </p:nvSpPr>
            <p:spPr>
              <a:xfrm>
                <a:off x="8627276" y="5650261"/>
                <a:ext cx="270098" cy="370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A248C7-1E5E-DBD4-3959-A1331EBCC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276" y="5650261"/>
                <a:ext cx="270098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EF67F651-6F6F-2CBC-00DD-FF68C7A9442E}"/>
              </a:ext>
            </a:extLst>
          </p:cNvPr>
          <p:cNvSpPr txBox="1"/>
          <p:nvPr/>
        </p:nvSpPr>
        <p:spPr>
          <a:xfrm>
            <a:off x="8038684" y="3579926"/>
            <a:ext cx="5594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venir Book" panose="02000503020000020003" pitchFamily="2" charset="0"/>
                <a:cs typeface="Arial Narrow" panose="020B0604020202020204" pitchFamily="34" charset="0"/>
              </a:rPr>
              <a:t>Add</a:t>
            </a:r>
            <a:endParaRPr lang="zh-CN" altLang="en-US" sz="1400" dirty="0">
              <a:latin typeface="Avenir Book" panose="02000503020000020003" pitchFamily="2" charset="0"/>
              <a:cs typeface="Arial Narrow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35A6DD-E67C-4665-01B0-5F46E36B3823}"/>
                  </a:ext>
                </a:extLst>
              </p:cNvPr>
              <p:cNvSpPr txBox="1"/>
              <p:nvPr/>
            </p:nvSpPr>
            <p:spPr>
              <a:xfrm>
                <a:off x="6923727" y="4126777"/>
                <a:ext cx="1071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35A6DD-E67C-4665-01B0-5F46E36B3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727" y="4126777"/>
                <a:ext cx="10712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39BFAEA-299F-F9B0-C0B7-815AFCEFBE25}"/>
                  </a:ext>
                </a:extLst>
              </p:cNvPr>
              <p:cNvSpPr txBox="1"/>
              <p:nvPr/>
            </p:nvSpPr>
            <p:spPr>
              <a:xfrm>
                <a:off x="7949814" y="4101410"/>
                <a:ext cx="270098" cy="370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39BFAEA-299F-F9B0-C0B7-815AFCEFB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14" y="4101410"/>
                <a:ext cx="270098" cy="3702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0671949-54C7-F061-D894-4EBC3E0EC5EA}"/>
                  </a:ext>
                </a:extLst>
              </p:cNvPr>
              <p:cNvSpPr txBox="1"/>
              <p:nvPr/>
            </p:nvSpPr>
            <p:spPr>
              <a:xfrm>
                <a:off x="8985913" y="4380095"/>
                <a:ext cx="1071209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0671949-54C7-F061-D894-4EBC3E0EC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913" y="4380095"/>
                <a:ext cx="1071209" cy="4110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41D7292-D641-3567-AEF6-257748E26649}"/>
                  </a:ext>
                </a:extLst>
              </p:cNvPr>
              <p:cNvSpPr txBox="1"/>
              <p:nvPr/>
            </p:nvSpPr>
            <p:spPr>
              <a:xfrm>
                <a:off x="8885438" y="5629416"/>
                <a:ext cx="1071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41D7292-D641-3567-AEF6-257748E26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438" y="5629416"/>
                <a:ext cx="10712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5703A4A-A77B-C878-53C8-A383F666A6A5}"/>
                  </a:ext>
                </a:extLst>
              </p:cNvPr>
              <p:cNvSpPr txBox="1"/>
              <p:nvPr/>
            </p:nvSpPr>
            <p:spPr>
              <a:xfrm>
                <a:off x="6928650" y="2998145"/>
                <a:ext cx="1071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5703A4A-A77B-C878-53C8-A383F666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650" y="2998145"/>
                <a:ext cx="107120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D2C2AB3-43FD-4603-A475-B7045EACB02E}"/>
                  </a:ext>
                </a:extLst>
              </p:cNvPr>
              <p:cNvSpPr txBox="1"/>
              <p:nvPr/>
            </p:nvSpPr>
            <p:spPr>
              <a:xfrm>
                <a:off x="8569764" y="2998145"/>
                <a:ext cx="10712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D2C2AB3-43FD-4603-A475-B7045EACB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764" y="2998145"/>
                <a:ext cx="107120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405CE09-FDCE-B407-DF0F-1162714B9DD8}"/>
                  </a:ext>
                </a:extLst>
              </p:cNvPr>
              <p:cNvSpPr txBox="1"/>
              <p:nvPr/>
            </p:nvSpPr>
            <p:spPr>
              <a:xfrm>
                <a:off x="6094655" y="4568452"/>
                <a:ext cx="2005762" cy="369332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405CE09-FDCE-B407-DF0F-1162714B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655" y="4568452"/>
                <a:ext cx="20057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8127BC-7DB2-06DB-D082-A4C64B386A10}"/>
                  </a:ext>
                </a:extLst>
              </p:cNvPr>
              <p:cNvSpPr txBox="1"/>
              <p:nvPr/>
            </p:nvSpPr>
            <p:spPr>
              <a:xfrm>
                <a:off x="9430393" y="4686897"/>
                <a:ext cx="592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8127BC-7DB2-06DB-D082-A4C64B386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393" y="4686897"/>
                <a:ext cx="59261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327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协议优化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函数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电路已知的预处理阶段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：生成认证三元组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为乘法门输出，则是随机的，若为加法门输出，则是加法门输入的求和</a:t>
                </a:r>
                <a:endPara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秘密分发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，参与方获得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秘密加法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秘密乘法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一次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，通信量降低一半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打开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之前：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验证（延迟验证）</a:t>
                </a:r>
                <a:endPara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763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3521A7F-C639-D3E3-4FF8-60DA17D91CAD}"/>
              </a:ext>
            </a:extLst>
          </p:cNvPr>
          <p:cNvSpPr txBox="1"/>
          <p:nvPr/>
        </p:nvSpPr>
        <p:spPr>
          <a:xfrm>
            <a:off x="6687967" y="1045310"/>
            <a:ext cx="5436095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[ENO19]</a:t>
            </a:r>
            <a:r>
              <a:rPr lang="en" altLang="zh-C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Turbospeedz</a:t>
            </a:r>
            <a:r>
              <a:rPr lang="en-US" altLang="zh-CN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：函数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电路相关预处理</a:t>
            </a:r>
            <a:endParaRPr lang="en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E523E9-D92F-A5EA-41BA-FAD049BBB3EC}"/>
              </a:ext>
            </a:extLst>
          </p:cNvPr>
          <p:cNvSpPr txBox="1"/>
          <p:nvPr/>
        </p:nvSpPr>
        <p:spPr>
          <a:xfrm>
            <a:off x="351806" y="6603860"/>
            <a:ext cx="10374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Ben-Efraim A, Nielsen M,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Omri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E.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Turbospeedz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Double your online SPDZ! Improving SPDZ using function dependent preprocessing[C]//ACNS 2019, 530-549.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4E72EF-FEC4-4CFD-41D4-F9C544327E6E}"/>
              </a:ext>
            </a:extLst>
          </p:cNvPr>
          <p:cNvSpPr txBox="1"/>
          <p:nvPr/>
        </p:nvSpPr>
        <p:spPr>
          <a:xfrm>
            <a:off x="6611197" y="1450277"/>
            <a:ext cx="5696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Function-dependent/Circuit-dependent Preprocessing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D473085-BE0A-3600-2081-A601C02782AC}"/>
              </a:ext>
            </a:extLst>
          </p:cNvPr>
          <p:cNvSpPr txBox="1"/>
          <p:nvPr/>
        </p:nvSpPr>
        <p:spPr>
          <a:xfrm>
            <a:off x="6495891" y="1816936"/>
            <a:ext cx="581141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函数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电路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预处理：预处理阶段函数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电路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已知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知道哪些输入是加法门输入，哪些是乘法门输入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CCE398F-3F86-30C3-0418-835735C3E2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531237"/>
                  </p:ext>
                </p:extLst>
              </p:nvPr>
            </p:nvGraphicFramePr>
            <p:xfrm>
              <a:off x="6853382" y="2731562"/>
              <a:ext cx="5247065" cy="146031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394143">
                      <a:extLst>
                        <a:ext uri="{9D8B030D-6E8A-4147-A177-3AD203B41FA5}">
                          <a16:colId xmlns:a16="http://schemas.microsoft.com/office/drawing/2014/main" val="3300476782"/>
                        </a:ext>
                      </a:extLst>
                    </a:gridCol>
                    <a:gridCol w="2134679">
                      <a:extLst>
                        <a:ext uri="{9D8B030D-6E8A-4147-A177-3AD203B41FA5}">
                          <a16:colId xmlns:a16="http://schemas.microsoft.com/office/drawing/2014/main" val="4101087797"/>
                        </a:ext>
                      </a:extLst>
                    </a:gridCol>
                    <a:gridCol w="1718243">
                      <a:extLst>
                        <a:ext uri="{9D8B030D-6E8A-4147-A177-3AD203B41FA5}">
                          <a16:colId xmlns:a16="http://schemas.microsoft.com/office/drawing/2014/main" val="3251978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乘法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离线通信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/>
                            <a:t>在线通信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80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1" dirty="0"/>
                            <a:t>独立预处理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|Offline|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4(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227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1" dirty="0"/>
                            <a:t>相关预处理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|Offline|+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4(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816601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CCE398F-3F86-30C3-0418-835735C3E2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531237"/>
                  </p:ext>
                </p:extLst>
              </p:nvPr>
            </p:nvGraphicFramePr>
            <p:xfrm>
              <a:off x="6853382" y="2731562"/>
              <a:ext cx="5247065" cy="146031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394143">
                      <a:extLst>
                        <a:ext uri="{9D8B030D-6E8A-4147-A177-3AD203B41FA5}">
                          <a16:colId xmlns:a16="http://schemas.microsoft.com/office/drawing/2014/main" val="3300476782"/>
                        </a:ext>
                      </a:extLst>
                    </a:gridCol>
                    <a:gridCol w="2134679">
                      <a:extLst>
                        <a:ext uri="{9D8B030D-6E8A-4147-A177-3AD203B41FA5}">
                          <a16:colId xmlns:a16="http://schemas.microsoft.com/office/drawing/2014/main" val="4101087797"/>
                        </a:ext>
                      </a:extLst>
                    </a:gridCol>
                    <a:gridCol w="1718243">
                      <a:extLst>
                        <a:ext uri="{9D8B030D-6E8A-4147-A177-3AD203B41FA5}">
                          <a16:colId xmlns:a16="http://schemas.microsoft.com/office/drawing/2014/main" val="3251978307"/>
                        </a:ext>
                      </a:extLst>
                    </a:gridCol>
                  </a:tblGrid>
                  <a:tr h="4544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乘法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离线通信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/>
                            <a:t>在线通信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8047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1" dirty="0"/>
                            <a:t>独立预处理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/>
                            <a:t>|Offline|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412" t="-92500" r="-2206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22726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1" dirty="0"/>
                            <a:t>相关预处理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476" t="-192500" r="-82738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412" t="-192500" r="-2206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16601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8CD40FE5-01C4-E693-08BB-CDCC81CFE4A7}"/>
              </a:ext>
            </a:extLst>
          </p:cNvPr>
          <p:cNvSpPr txBox="1"/>
          <p:nvPr/>
        </p:nvSpPr>
        <p:spPr>
          <a:xfrm>
            <a:off x="6853382" y="4232091"/>
            <a:ext cx="4859022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乘法门的离线通信增加在哪里？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在线通信能够减少一半的本质原因是什么？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2F9D30F-F3B1-2208-873E-9DCA2FEFF113}"/>
                  </a:ext>
                </a:extLst>
              </p:cNvPr>
              <p:cNvSpPr txBox="1"/>
              <p:nvPr/>
            </p:nvSpPr>
            <p:spPr>
              <a:xfrm>
                <a:off x="6529269" y="5941312"/>
                <a:ext cx="5619336" cy="70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1400" dirty="0"/>
                  <a:t>注：此处</a:t>
                </a:r>
                <a14:m>
                  <m:oMath xmlns:m="http://schemas.openxmlformats.org/officeDocument/2006/math">
                    <m:r>
                      <a:rPr kumimoji="1" lang="en-US" altLang="zh-CN" sz="1400" b="1">
                        <a:latin typeface="Cambria Math" panose="02040503050406030204" pitchFamily="18" charset="0"/>
                      </a:rPr>
                      <m:t>𝐨𝐩𝐞𝐧</m:t>
                    </m:r>
                  </m:oMath>
                </a14:m>
                <a:r>
                  <a:rPr kumimoji="1" lang="zh-CN" altLang="en-US" sz="1400" dirty="0"/>
                  <a:t>协议是采用下面的过程：将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l-GR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kumimoji="1"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1400" dirty="0"/>
                  <a:t>份额发送给参与方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4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400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1400" dirty="0"/>
                  <a:t>然后发送给其他参与方，通信量为</a:t>
                </a:r>
                <a14:m>
                  <m:oMath xmlns:m="http://schemas.openxmlformats.org/officeDocument/2006/math"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2(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2F9D30F-F3B1-2208-873E-9DCA2FEFF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269" y="5941312"/>
                <a:ext cx="5619336" cy="700576"/>
              </a:xfrm>
              <a:prstGeom prst="rect">
                <a:avLst/>
              </a:prstGeom>
              <a:blipFill>
                <a:blip r:embed="rId4"/>
                <a:stretch>
                  <a:fillRect l="-45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DDCA8F0-DF06-C6F3-E961-F8D2FC0586CF}"/>
              </a:ext>
            </a:extLst>
          </p:cNvPr>
          <p:cNvSpPr txBox="1"/>
          <p:nvPr/>
        </p:nvSpPr>
        <p:spPr>
          <a:xfrm>
            <a:off x="6611197" y="5061665"/>
            <a:ext cx="5293476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该技术被用于安全两方计算和三方计算协议构造，例如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ABY2.0(USENIX 21)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Meteor(WWW 23)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56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协议优化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/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函数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电路已知的预处理阶段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：生成认证三元组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为乘法门输出，则是随机的，若为加法门输出，则是加法门输入的求和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秘密分发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：对于参与方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的输入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广播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，参与方获得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秘密加法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秘密乘法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打开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在线阶段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—</a:t>
                </a: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秘密重构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对于每个电路输出值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，运行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对打开的值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进行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𝐜𝐡𝐞𝐜𝐤𝐳𝐞𝐫𝐨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验证（延迟验证）</a:t>
                </a:r>
                <a:endPara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6E36FB-BC1B-5943-D6AE-D0FE0D07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13799"/>
                <a:ext cx="6061560" cy="5008357"/>
              </a:xfrm>
              <a:prstGeom prst="rect">
                <a:avLst/>
              </a:prstGeom>
              <a:blipFill>
                <a:blip r:embed="rId2"/>
                <a:stretch>
                  <a:fillRect l="-626" b="-1763"/>
                </a:stretch>
              </a:blipFill>
              <a:ln>
                <a:solidFill>
                  <a:schemeClr val="accent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521A7F-C639-D3E3-4FF8-60DA17D91CAD}"/>
                  </a:ext>
                </a:extLst>
              </p:cNvPr>
              <p:cNvSpPr txBox="1"/>
              <p:nvPr/>
            </p:nvSpPr>
            <p:spPr>
              <a:xfrm>
                <a:off x="6687968" y="1045310"/>
                <a:ext cx="4729984" cy="4252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[CDE+18]SPD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b="1" baseline="30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[6]</a:t>
                </a: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：整数环上的</a:t>
                </a:r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SPDZ</a:t>
                </a: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协议</a:t>
                </a:r>
                <a:endParaRPr lang="en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521A7F-C639-D3E3-4FF8-60DA17D9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68" y="1045310"/>
                <a:ext cx="4729984" cy="425223"/>
              </a:xfrm>
              <a:prstGeom prst="roundRect">
                <a:avLst/>
              </a:prstGeom>
              <a:blipFill>
                <a:blip r:embed="rId3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1E523E9-D92F-A5EA-41BA-FAD049BBB3EC}"/>
                  </a:ext>
                </a:extLst>
              </p:cNvPr>
              <p:cNvSpPr txBox="1"/>
              <p:nvPr/>
            </p:nvSpPr>
            <p:spPr>
              <a:xfrm>
                <a:off x="351806" y="6603860"/>
                <a:ext cx="7492051" cy="271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[6] </a:t>
                </a:r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Cramer R, </a:t>
                </a:r>
                <a:r>
                  <a:rPr lang="en" altLang="zh-CN" sz="1100" i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Damgrd</a:t>
                </a:r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I, Escudero D, et al. </a:t>
                </a:r>
                <a:r>
                  <a:rPr lang="en" altLang="zh-CN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  <m:r>
                      <a:rPr lang="en-US" altLang="zh-CN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efficient MPC mod</a:t>
                </a:r>
                <a:r>
                  <a:rPr lang="zh-CN" altLang="en-US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  <m:r>
                      <a:rPr lang="en-US" altLang="zh-CN" sz="11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 dishonest majority[C]. CRYPTO 2018.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1E523E9-D92F-A5EA-41BA-FAD049BBB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06" y="6603860"/>
                <a:ext cx="7492051" cy="271164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07108BA-A7BC-33A2-8EFE-AA274D3ABE55}"/>
                  </a:ext>
                </a:extLst>
              </p:cNvPr>
              <p:cNvSpPr txBox="1"/>
              <p:nvPr/>
            </p:nvSpPr>
            <p:spPr>
              <a:xfrm>
                <a:off x="6687968" y="1470533"/>
                <a:ext cx="5286595" cy="96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0" dirty="0"/>
                  <a:t>给定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0" dirty="0"/>
                  <a:t>，伪造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使得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满足关系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07108BA-A7BC-33A2-8EFE-AA274D3AB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68" y="1470533"/>
                <a:ext cx="5286595" cy="962443"/>
              </a:xfrm>
              <a:prstGeom prst="rect">
                <a:avLst/>
              </a:prstGeom>
              <a:blipFill>
                <a:blip r:embed="rId5"/>
                <a:stretch>
                  <a:fillRect l="-719" r="-71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4B00B3-A4A4-6773-2117-7848DCD44C00}"/>
                  </a:ext>
                </a:extLst>
              </p:cNvPr>
              <p:cNvSpPr txBox="1"/>
              <p:nvPr/>
            </p:nvSpPr>
            <p:spPr>
              <a:xfrm>
                <a:off x="7048213" y="3497664"/>
                <a:ext cx="4763271" cy="10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伪造成功的概率等于猜对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zh-CN" altLang="en-US" dirty="0"/>
                  <a:t>的概率，在域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r>
                  <a:rPr kumimoji="1" lang="zh-CN" altLang="en-US" dirty="0"/>
                  <a:t>上，其概率为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kumimoji="1" lang="zh-CN" altLang="en-US" dirty="0"/>
                  <a:t>，为满足安全要求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在环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1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上，其概率为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1/2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4B00B3-A4A4-6773-2117-7848DCD44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213" y="3497664"/>
                <a:ext cx="4763271" cy="1088568"/>
              </a:xfrm>
              <a:prstGeom prst="rect">
                <a:avLst/>
              </a:prstGeom>
              <a:blipFill>
                <a:blip r:embed="rId6"/>
                <a:stretch>
                  <a:fillRect l="-531" t="-2326"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65A4E98-3353-A617-DC96-F33AC7DBC473}"/>
                  </a:ext>
                </a:extLst>
              </p:cNvPr>
              <p:cNvSpPr txBox="1"/>
              <p:nvPr/>
            </p:nvSpPr>
            <p:spPr>
              <a:xfrm>
                <a:off x="7048213" y="4683066"/>
                <a:ext cx="2841285" cy="423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65A4E98-3353-A617-DC96-F33AC7DB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213" y="4683066"/>
                <a:ext cx="2841285" cy="4232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669EA4B-D09A-F1AD-19EF-8A2B1C0E74B1}"/>
                  </a:ext>
                </a:extLst>
              </p:cNvPr>
              <p:cNvSpPr txBox="1"/>
              <p:nvPr/>
            </p:nvSpPr>
            <p:spPr>
              <a:xfrm>
                <a:off x="7048213" y="5058701"/>
                <a:ext cx="1886116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669EA4B-D09A-F1AD-19EF-8A2B1C0E7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213" y="5058701"/>
                <a:ext cx="1886116" cy="3879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BFEDF14-0454-61A0-83E8-3DBECCDC7492}"/>
                  </a:ext>
                </a:extLst>
              </p:cNvPr>
              <p:cNvSpPr txBox="1"/>
              <p:nvPr/>
            </p:nvSpPr>
            <p:spPr>
              <a:xfrm>
                <a:off x="7048213" y="2455749"/>
                <a:ext cx="4926350" cy="426592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BFEDF14-0454-61A0-83E8-3DBECCDC7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213" y="2455749"/>
                <a:ext cx="4926350" cy="426592"/>
              </a:xfrm>
              <a:prstGeom prst="rect">
                <a:avLst/>
              </a:prstGeom>
              <a:blipFill>
                <a:blip r:embed="rId9"/>
                <a:stretch>
                  <a:fillRect l="-6410" t="-86111" b="-130556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C88FF6D-CB56-C934-2484-8EE692ED1211}"/>
                  </a:ext>
                </a:extLst>
              </p:cNvPr>
              <p:cNvSpPr txBox="1"/>
              <p:nvPr/>
            </p:nvSpPr>
            <p:spPr>
              <a:xfrm>
                <a:off x="7048213" y="2967079"/>
                <a:ext cx="4926350" cy="46192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⋅(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C88FF6D-CB56-C934-2484-8EE692ED1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213" y="2967079"/>
                <a:ext cx="4926350" cy="461921"/>
              </a:xfrm>
              <a:prstGeom prst="rect">
                <a:avLst/>
              </a:prstGeom>
              <a:blipFill>
                <a:blip r:embed="rId10"/>
                <a:stretch>
                  <a:fillRect l="-6410" t="-73684" b="-123684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CFFDE44-4238-A570-EB43-9F6AAA553FE9}"/>
                  </a:ext>
                </a:extLst>
              </p:cNvPr>
              <p:cNvSpPr txBox="1"/>
              <p:nvPr/>
            </p:nvSpPr>
            <p:spPr>
              <a:xfrm>
                <a:off x="7048213" y="5387467"/>
                <a:ext cx="6095028" cy="101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kumimoji="1" lang="en-US" altLang="zh-CN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mod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CFFDE44-4238-A570-EB43-9F6AAA553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213" y="5387467"/>
                <a:ext cx="6095028" cy="1019062"/>
              </a:xfrm>
              <a:prstGeom prst="rect">
                <a:avLst/>
              </a:prstGeom>
              <a:blipFill>
                <a:blip r:embed="rId11"/>
                <a:stretch>
                  <a:fillRect l="-5198" t="-27160" b="-13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17F0D70-849B-65AE-55A8-AFE40536422D}"/>
                  </a:ext>
                </a:extLst>
              </p:cNvPr>
              <p:cNvSpPr txBox="1"/>
              <p:nvPr/>
            </p:nvSpPr>
            <p:spPr>
              <a:xfrm>
                <a:off x="9961512" y="6270960"/>
                <a:ext cx="7673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=0?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17F0D70-849B-65AE-55A8-AFE405364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512" y="6270960"/>
                <a:ext cx="76733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470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协议优化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521A7F-C639-D3E3-4FF8-60DA17D91CAD}"/>
                  </a:ext>
                </a:extLst>
              </p:cNvPr>
              <p:cNvSpPr txBox="1"/>
              <p:nvPr/>
            </p:nvSpPr>
            <p:spPr>
              <a:xfrm>
                <a:off x="6687968" y="1045310"/>
                <a:ext cx="4729984" cy="4252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[CDE+18]SPD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b="1" baseline="30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[6]</a:t>
                </a: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：整数环上的</a:t>
                </a:r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SPDZ</a:t>
                </a: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协议</a:t>
                </a:r>
                <a:endParaRPr lang="en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521A7F-C639-D3E3-4FF8-60DA17D9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68" y="1045310"/>
                <a:ext cx="4729984" cy="425223"/>
              </a:xfrm>
              <a:prstGeom prst="roundRect">
                <a:avLst/>
              </a:prstGeom>
              <a:blipFill>
                <a:blip r:embed="rId2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1E523E9-D92F-A5EA-41BA-FAD049BBB3EC}"/>
                  </a:ext>
                </a:extLst>
              </p:cNvPr>
              <p:cNvSpPr txBox="1"/>
              <p:nvPr/>
            </p:nvSpPr>
            <p:spPr>
              <a:xfrm>
                <a:off x="351806" y="6603860"/>
                <a:ext cx="7492051" cy="271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[6] </a:t>
                </a:r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Cramer R, </a:t>
                </a:r>
                <a:r>
                  <a:rPr lang="en" altLang="zh-CN" sz="1100" i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Damgrd</a:t>
                </a:r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I, Escudero D, et al. </a:t>
                </a:r>
                <a:r>
                  <a:rPr lang="en" altLang="zh-CN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  <m:r>
                      <a:rPr lang="en-US" altLang="zh-CN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efficient MPC mod</a:t>
                </a:r>
                <a:r>
                  <a:rPr lang="zh-CN" altLang="en-US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  <m:r>
                      <a:rPr lang="en-US" altLang="zh-CN" sz="11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 dishonest majority[C]. CRYPTO 2018.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1E523E9-D92F-A5EA-41BA-FAD049BBB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06" y="6603860"/>
                <a:ext cx="7492051" cy="27116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07108BA-A7BC-33A2-8EFE-AA274D3ABE55}"/>
                  </a:ext>
                </a:extLst>
              </p:cNvPr>
              <p:cNvSpPr txBox="1"/>
              <p:nvPr/>
            </p:nvSpPr>
            <p:spPr>
              <a:xfrm>
                <a:off x="6687968" y="1470533"/>
                <a:ext cx="5286595" cy="2168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在环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上，</a:t>
                </a:r>
                <a:r>
                  <a:rPr kumimoji="1" lang="zh-CN" altLang="en-US" dirty="0"/>
                  <a:t>如何使得加法错误攻击成功的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概率是不可忽略的？主要有两个难点：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上元素不一定有逆元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内积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kumimoji="1" lang="zh-CN" altLang="en-US" dirty="0"/>
                  <a:t>不是一个通用哈希函数  </a:t>
                </a:r>
                <a:r>
                  <a:rPr kumimoji="1" lang="en-US" altLang="zh-CN" dirty="0">
                    <a:sym typeface="Wingdings" pitchFamily="2" charset="2"/>
                  </a:rPr>
                  <a:t> </a:t>
                </a:r>
                <a:r>
                  <a:rPr kumimoji="1" lang="zh-CN" altLang="en-US" dirty="0">
                    <a:sym typeface="Wingdings" pitchFamily="2" charset="2"/>
                  </a:rPr>
                  <a:t>批量验证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07108BA-A7BC-33A2-8EFE-AA274D3AB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68" y="1470533"/>
                <a:ext cx="5286595" cy="2168094"/>
              </a:xfrm>
              <a:prstGeom prst="rect">
                <a:avLst/>
              </a:prstGeom>
              <a:blipFill>
                <a:blip r:embed="rId4"/>
                <a:stretch>
                  <a:fillRect l="-719"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56E5B1-8370-A065-464B-2DFDF5E8B2A8}"/>
                  </a:ext>
                </a:extLst>
              </p:cNvPr>
              <p:cNvSpPr txBox="1"/>
              <p:nvPr/>
            </p:nvSpPr>
            <p:spPr>
              <a:xfrm>
                <a:off x="8159709" y="3196145"/>
                <a:ext cx="4123537" cy="47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763" lvl="1">
                  <a:defRPr/>
                </a:pPr>
                <a:r>
                  <a:rPr kumimoji="1"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线性组合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/>
                        <a:cs typeface="Arial" panose="020B0604020202020204" pitchFamily="34" charset="0"/>
                      </a:rPr>
                      <m:t>=∑(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Sup>
                      <m:sSubSup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rgbClr val="C00000"/>
                  </a:solidFill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56E5B1-8370-A065-464B-2DFDF5E8B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709" y="3196145"/>
                <a:ext cx="4123537" cy="472694"/>
              </a:xfrm>
              <a:prstGeom prst="rect">
                <a:avLst/>
              </a:prstGeom>
              <a:blipFill>
                <a:blip r:embed="rId5"/>
                <a:stretch>
                  <a:fillRect l="-1227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355114-FE8E-75B1-E58B-167154CCEDC4}"/>
                  </a:ext>
                </a:extLst>
              </p:cNvPr>
              <p:cNvSpPr txBox="1"/>
              <p:nvPr/>
            </p:nvSpPr>
            <p:spPr>
              <a:xfrm>
                <a:off x="6655625" y="3503780"/>
                <a:ext cx="5403079" cy="9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：在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上进行计算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，但是只保证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上运算的正确性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355114-FE8E-75B1-E58B-167154CCE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625" y="3503780"/>
                <a:ext cx="5403079" cy="931986"/>
              </a:xfrm>
              <a:prstGeom prst="rect">
                <a:avLst/>
              </a:prstGeom>
              <a:blipFill>
                <a:blip r:embed="rId6"/>
                <a:stretch>
                  <a:fillRect l="-939" r="-704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35317D6-76B7-ECD1-635F-F68E43D56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436" y="1530305"/>
            <a:ext cx="6438189" cy="3070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FB5FE1B-3C99-67B2-F302-9A4B753F184A}"/>
                  </a:ext>
                </a:extLst>
              </p:cNvPr>
              <p:cNvSpPr/>
              <p:nvPr/>
            </p:nvSpPr>
            <p:spPr>
              <a:xfrm>
                <a:off x="772239" y="4671336"/>
                <a:ext cx="6618676" cy="1932523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ℤ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称为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认证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(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加性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)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秘密份额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秘密值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的加性秘密份额，满足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全局密钥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的加性秘密份额，满足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消息认证码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FB5FE1B-3C99-67B2-F302-9A4B753F1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39" y="4671336"/>
                <a:ext cx="6618676" cy="1932523"/>
              </a:xfrm>
              <a:prstGeom prst="rect">
                <a:avLst/>
              </a:prstGeom>
              <a:blipFill>
                <a:blip r:embed="rId8"/>
                <a:stretch>
                  <a:fillRect l="-574" b="-3896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0A5211C-8BB0-143B-AB60-741CDC4A716C}"/>
              </a:ext>
            </a:extLst>
          </p:cNvPr>
          <p:cNvSpPr txBox="1"/>
          <p:nvPr/>
        </p:nvSpPr>
        <p:spPr>
          <a:xfrm>
            <a:off x="85834" y="4640627"/>
            <a:ext cx="686406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New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7730BE4-2982-12D4-4C87-A3989D0FD02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1796" y="4403257"/>
            <a:ext cx="3710341" cy="228292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FDB44BC-8044-254A-5B82-957D7BB6ADE1}"/>
              </a:ext>
            </a:extLst>
          </p:cNvPr>
          <p:cNvSpPr txBox="1"/>
          <p:nvPr/>
        </p:nvSpPr>
        <p:spPr>
          <a:xfrm>
            <a:off x="7891796" y="6661243"/>
            <a:ext cx="1449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Escudero</a:t>
            </a:r>
            <a:r>
              <a:rPr kumimoji="1"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’s slide</a:t>
            </a:r>
            <a:endParaRPr kumimoji="1"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3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协议优化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521A7F-C639-D3E3-4FF8-60DA17D91CAD}"/>
                  </a:ext>
                </a:extLst>
              </p:cNvPr>
              <p:cNvSpPr txBox="1"/>
              <p:nvPr/>
            </p:nvSpPr>
            <p:spPr>
              <a:xfrm>
                <a:off x="6687968" y="1045310"/>
                <a:ext cx="4729984" cy="4252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[CDE+18]SPD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b="1" baseline="30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[6]</a:t>
                </a: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：整数环上的</a:t>
                </a:r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SPDZ</a:t>
                </a: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协议</a:t>
                </a:r>
                <a:endParaRPr lang="en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521A7F-C639-D3E3-4FF8-60DA17D9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68" y="1045310"/>
                <a:ext cx="4729984" cy="425223"/>
              </a:xfrm>
              <a:prstGeom prst="roundRect">
                <a:avLst/>
              </a:prstGeom>
              <a:blipFill>
                <a:blip r:embed="rId2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1E523E9-D92F-A5EA-41BA-FAD049BBB3EC}"/>
                  </a:ext>
                </a:extLst>
              </p:cNvPr>
              <p:cNvSpPr txBox="1"/>
              <p:nvPr/>
            </p:nvSpPr>
            <p:spPr>
              <a:xfrm>
                <a:off x="351806" y="6603860"/>
                <a:ext cx="7492051" cy="271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[6] </a:t>
                </a:r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Cramer R, </a:t>
                </a:r>
                <a:r>
                  <a:rPr lang="en" altLang="zh-CN" sz="1100" i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Damgrd</a:t>
                </a:r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I, Escudero D, et al. </a:t>
                </a:r>
                <a:r>
                  <a:rPr lang="en" altLang="zh-CN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  <m:r>
                      <a:rPr lang="en-US" altLang="zh-CN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efficient MPC mod</a:t>
                </a:r>
                <a:r>
                  <a:rPr lang="zh-CN" altLang="en-US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  <m:r>
                      <a:rPr lang="en-US" altLang="zh-CN" sz="11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" altLang="zh-CN" sz="11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 dishonest majority[C]. CRYPTO 2018.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1E523E9-D92F-A5EA-41BA-FAD049BBB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06" y="6603860"/>
                <a:ext cx="7492051" cy="27116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07108BA-A7BC-33A2-8EFE-AA274D3ABE55}"/>
                  </a:ext>
                </a:extLst>
              </p:cNvPr>
              <p:cNvSpPr txBox="1"/>
              <p:nvPr/>
            </p:nvSpPr>
            <p:spPr>
              <a:xfrm>
                <a:off x="6687968" y="1470533"/>
                <a:ext cx="5286595" cy="1751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/>
                  <a:t>：在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/>
                  <a:t>上进行计算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，但是只保证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/>
                  <a:t>上运算的正确性</a:t>
                </a:r>
                <a:endParaRPr kumimoji="1"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可以直接采用批量认证，但需要重新分析安全性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07108BA-A7BC-33A2-8EFE-AA274D3AB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68" y="1470533"/>
                <a:ext cx="5286595" cy="1751505"/>
              </a:xfrm>
              <a:prstGeom prst="rect">
                <a:avLst/>
              </a:prstGeom>
              <a:blipFill>
                <a:blip r:embed="rId4"/>
                <a:stretch>
                  <a:fillRect l="-719" r="-719" b="-4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35317D6-76B7-ECD1-635F-F68E43D56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36" y="1530305"/>
            <a:ext cx="6438189" cy="3070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FB5FE1B-3C99-67B2-F302-9A4B753F184A}"/>
                  </a:ext>
                </a:extLst>
              </p:cNvPr>
              <p:cNvSpPr/>
              <p:nvPr/>
            </p:nvSpPr>
            <p:spPr>
              <a:xfrm>
                <a:off x="772239" y="4671336"/>
                <a:ext cx="6618676" cy="1932523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ℤ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称为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认证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(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加性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)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秘密份额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秘密值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的加性秘密份额，满足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全局密钥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的加性秘密份额，满足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消息认证码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FB5FE1B-3C99-67B2-F302-9A4B753F1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39" y="4671336"/>
                <a:ext cx="6618676" cy="1932523"/>
              </a:xfrm>
              <a:prstGeom prst="rect">
                <a:avLst/>
              </a:prstGeom>
              <a:blipFill>
                <a:blip r:embed="rId6"/>
                <a:stretch>
                  <a:fillRect l="-574" b="-3896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0A5211C-8BB0-143B-AB60-741CDC4A716C}"/>
              </a:ext>
            </a:extLst>
          </p:cNvPr>
          <p:cNvSpPr txBox="1"/>
          <p:nvPr/>
        </p:nvSpPr>
        <p:spPr>
          <a:xfrm>
            <a:off x="85834" y="4640627"/>
            <a:ext cx="686406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New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0EE751C-0EFA-A338-C838-70237EBB5882}"/>
                  </a:ext>
                </a:extLst>
              </p:cNvPr>
              <p:cNvSpPr txBox="1"/>
              <p:nvPr/>
            </p:nvSpPr>
            <p:spPr>
              <a:xfrm>
                <a:off x="8128735" y="3222359"/>
                <a:ext cx="3749330" cy="471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i="0" dirty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kumimoji="1"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0EE751C-0EFA-A338-C838-70237EBB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35" y="3222359"/>
                <a:ext cx="3749330" cy="471283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99A858-C290-18A8-5939-FBF6DBF9A22D}"/>
                  </a:ext>
                </a:extLst>
              </p:cNvPr>
              <p:cNvSpPr txBox="1"/>
              <p:nvPr/>
            </p:nvSpPr>
            <p:spPr>
              <a:xfrm>
                <a:off x="7390915" y="3888219"/>
                <a:ext cx="4901104" cy="38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i="0" dirty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kumimoji="1"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−1+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99A858-C290-18A8-5939-FBF6DBF9A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915" y="3888219"/>
                <a:ext cx="4901104" cy="381643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25F8A9C-2BDD-59EA-1101-E58B244906D1}"/>
              </a:ext>
            </a:extLst>
          </p:cNvPr>
          <p:cNvSpPr txBox="1"/>
          <p:nvPr/>
        </p:nvSpPr>
        <p:spPr>
          <a:xfrm>
            <a:off x="6983960" y="32998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朴素的分析：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F7E7D7C-4355-3953-1354-3F076519B8C0}"/>
                  </a:ext>
                </a:extLst>
              </p:cNvPr>
              <p:cNvSpPr txBox="1"/>
              <p:nvPr/>
            </p:nvSpPr>
            <p:spPr>
              <a:xfrm>
                <a:off x="6500226" y="3896807"/>
                <a:ext cx="1064373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/>
                  <a:t>：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F7E7D7C-4355-3953-1354-3F076519B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226" y="3896807"/>
                <a:ext cx="1064373" cy="384336"/>
              </a:xfrm>
              <a:prstGeom prst="rect">
                <a:avLst/>
              </a:prstGeom>
              <a:blipFill>
                <a:blip r:embed="rId9"/>
                <a:stretch>
                  <a:fillRect l="-4706" t="-9677" r="-2588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98EC6B56-9D14-A350-7897-6138EAAB23E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1796" y="4403257"/>
            <a:ext cx="3710341" cy="22829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18ECA8-777A-31B7-52E2-BC9AD3BD0E51}"/>
              </a:ext>
            </a:extLst>
          </p:cNvPr>
          <p:cNvSpPr txBox="1"/>
          <p:nvPr/>
        </p:nvSpPr>
        <p:spPr>
          <a:xfrm>
            <a:off x="7891796" y="6661243"/>
            <a:ext cx="1449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Escudero</a:t>
            </a:r>
            <a:r>
              <a:rPr kumimoji="1"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’s slide</a:t>
            </a:r>
            <a:endParaRPr kumimoji="1"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57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协议优化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521A7F-C639-D3E3-4FF8-60DA17D91CAD}"/>
                  </a:ext>
                </a:extLst>
              </p:cNvPr>
              <p:cNvSpPr txBox="1"/>
              <p:nvPr/>
            </p:nvSpPr>
            <p:spPr>
              <a:xfrm>
                <a:off x="6687968" y="1045310"/>
                <a:ext cx="4729984" cy="4252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[CDE+18]SPD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b="1" baseline="30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[6]</a:t>
                </a: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：整数环上的</a:t>
                </a:r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SPDZ</a:t>
                </a: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协议</a:t>
                </a:r>
                <a:endParaRPr lang="en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3521A7F-C639-D3E3-4FF8-60DA17D9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68" y="1045310"/>
                <a:ext cx="4729984" cy="425223"/>
              </a:xfrm>
              <a:prstGeom prst="roundRect">
                <a:avLst/>
              </a:prstGeom>
              <a:blipFill>
                <a:blip r:embed="rId2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1E523E9-D92F-A5EA-41BA-FAD049BBB3EC}"/>
              </a:ext>
            </a:extLst>
          </p:cNvPr>
          <p:cNvSpPr txBox="1"/>
          <p:nvPr/>
        </p:nvSpPr>
        <p:spPr>
          <a:xfrm>
            <a:off x="351806" y="6603860"/>
            <a:ext cx="11473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[7]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Damgård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Escudero D, Frederiksen T, et al. New primitives for actively-secure MPC over rings with applications to private machine learning[C]// SP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. IEEE, 2019: 1102-1120.</a:t>
            </a:r>
            <a:endParaRPr lang="en" altLang="zh-CN" sz="110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07108BA-A7BC-33A2-8EFE-AA274D3ABE55}"/>
                  </a:ext>
                </a:extLst>
              </p:cNvPr>
              <p:cNvSpPr txBox="1"/>
              <p:nvPr/>
            </p:nvSpPr>
            <p:spPr>
              <a:xfrm>
                <a:off x="6687968" y="1470533"/>
                <a:ext cx="5286595" cy="3884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/>
                  <a:t>：在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/>
                  <a:t>上进行计算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，但是只保证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/>
                  <a:t>上运算的正确性</a:t>
                </a:r>
                <a:endParaRPr kumimoji="1"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性能理论上比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MASCOT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等传统协议差，但实际性能高（因为现代计算机在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上实现）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Ivan</a:t>
                </a:r>
                <a:r>
                  <a:rPr kumimoji="1" lang="zh-CN" altLang="en-US" dirty="0"/>
                  <a:t> </a:t>
                </a:r>
                <a:r>
                  <a:rPr lang="en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Damgård</a:t>
                </a:r>
                <a:r>
                  <a:rPr lang="zh-CN" altLang="e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在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SP</a:t>
                </a:r>
                <a:r>
                  <a:rPr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2019</a:t>
                </a:r>
                <a:r>
                  <a:rPr lang="en-US" altLang="zh-CN" sz="1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[7]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用实验证明了</a:t>
                </a:r>
                <a:r>
                  <a:rPr lang="en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的实际性能更好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07108BA-A7BC-33A2-8EFE-AA274D3AB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68" y="1470533"/>
                <a:ext cx="5286595" cy="3884910"/>
              </a:xfrm>
              <a:prstGeom prst="rect">
                <a:avLst/>
              </a:prstGeom>
              <a:blipFill>
                <a:blip r:embed="rId3"/>
                <a:stretch>
                  <a:fillRect l="-719" r="-5276" b="-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35317D6-76B7-ECD1-635F-F68E43D5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36" y="1530305"/>
            <a:ext cx="6438189" cy="3070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FB5FE1B-3C99-67B2-F302-9A4B753F184A}"/>
                  </a:ext>
                </a:extLst>
              </p:cNvPr>
              <p:cNvSpPr/>
              <p:nvPr/>
            </p:nvSpPr>
            <p:spPr>
              <a:xfrm>
                <a:off x="772239" y="4671336"/>
                <a:ext cx="6618676" cy="1932523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kumimoji="1"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ℤ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称为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认证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(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加性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)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秘密份额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秘密值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的加性秘密份额，满足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全局密钥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的加性秘密份额，满足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消息认证码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的加性秘密份额，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FB5FE1B-3C99-67B2-F302-9A4B753F1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39" y="4671336"/>
                <a:ext cx="6618676" cy="1932523"/>
              </a:xfrm>
              <a:prstGeom prst="rect">
                <a:avLst/>
              </a:prstGeom>
              <a:blipFill>
                <a:blip r:embed="rId5"/>
                <a:stretch>
                  <a:fillRect l="-574" b="-3896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0A5211C-8BB0-143B-AB60-741CDC4A716C}"/>
              </a:ext>
            </a:extLst>
          </p:cNvPr>
          <p:cNvSpPr txBox="1"/>
          <p:nvPr/>
        </p:nvSpPr>
        <p:spPr>
          <a:xfrm>
            <a:off x="85834" y="4640627"/>
            <a:ext cx="686406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New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3C4405-346D-357C-1CA1-D757A8E372A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36" y="3227953"/>
            <a:ext cx="4138645" cy="1262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65DB25-127D-444C-8AFC-63A1FC29B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727" y="5371608"/>
            <a:ext cx="4229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46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1026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协议回顾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SPDZ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协议及其优化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协议：总结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2620CE-2019-A498-3AD8-8F824D0B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455" y="884059"/>
            <a:ext cx="6581784" cy="25988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7AB17B-99A3-181D-5209-DBA64764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0" y="2293415"/>
            <a:ext cx="5033055" cy="4216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732E708-D24F-4610-6BFB-D09827D18980}"/>
                  </a:ext>
                </a:extLst>
              </p:cNvPr>
              <p:cNvSpPr txBox="1"/>
              <p:nvPr/>
            </p:nvSpPr>
            <p:spPr>
              <a:xfrm>
                <a:off x="848177" y="1335825"/>
                <a:ext cx="5474576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SPDZ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协议（牺牲三元组、延迟验证、批量验证）</a:t>
                </a:r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优化：函数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电路已知预处理，</a:t>
                </a:r>
                <a:r>
                  <a:rPr lang="en-US" altLang="zh-CN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环上运算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732E708-D24F-4610-6BFB-D09827D18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77" y="1335825"/>
                <a:ext cx="5474576" cy="907749"/>
              </a:xfrm>
              <a:prstGeom prst="rect">
                <a:avLst/>
              </a:prstGeom>
              <a:blipFill>
                <a:blip r:embed="rId4"/>
                <a:stretch>
                  <a:fillRect l="-694" b="-6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B3B1BB2D-30B8-EFD6-5D0F-A60EEF563C5B}"/>
              </a:ext>
            </a:extLst>
          </p:cNvPr>
          <p:cNvSpPr txBox="1"/>
          <p:nvPr/>
        </p:nvSpPr>
        <p:spPr>
          <a:xfrm>
            <a:off x="5598280" y="3264606"/>
            <a:ext cx="3858749" cy="45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目前的研究方向：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协议优化</a:t>
            </a:r>
            <a:endParaRPr kumimoji="1"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46276A-0BB5-FD23-2D57-BA97AB90CB8A}"/>
              </a:ext>
            </a:extLst>
          </p:cNvPr>
          <p:cNvSpPr txBox="1"/>
          <p:nvPr/>
        </p:nvSpPr>
        <p:spPr>
          <a:xfrm>
            <a:off x="5924368" y="3689776"/>
            <a:ext cx="6267631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AsiaCCS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23] </a:t>
            </a:r>
            <a:r>
              <a:rPr kumimoji="1"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Overdrive </a:t>
            </a:r>
            <a:r>
              <a:rPr kumimoji="1" lang="en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LowGear</a:t>
            </a:r>
            <a:r>
              <a:rPr kumimoji="1"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2.0: Reduced-Bandwidth MPC without Sacrifice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AsiaCCS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23] </a:t>
            </a: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Implementing and Optimizing Matrix Triples with Homomorphic Encryption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[CCS 23] </a:t>
            </a: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Linear Communication in Malicious Majority MPC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ePrint</a:t>
            </a:r>
            <a:r>
              <a:rPr lang="en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23] </a:t>
            </a: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Multiparty Computation over Matrix Rings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[PETS 24]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Multipars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Reduced-Communication MPC over Z2k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FB839E-16CF-FB35-B3DE-0F790398075B}"/>
              </a:ext>
            </a:extLst>
          </p:cNvPr>
          <p:cNvSpPr txBox="1"/>
          <p:nvPr/>
        </p:nvSpPr>
        <p:spPr>
          <a:xfrm>
            <a:off x="351806" y="6603860"/>
            <a:ext cx="8284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*This picture is from https://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/Stu-Yang/HITSZ-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SecurityGroup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-MPC/tree/main/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-research/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-with-preprocessing</a:t>
            </a:r>
          </a:p>
        </p:txBody>
      </p:sp>
    </p:spTree>
    <p:extLst>
      <p:ext uri="{BB962C8B-B14F-4D97-AF65-F5344CB8AC3E}">
        <p14:creationId xmlns:p14="http://schemas.microsoft.com/office/powerpoint/2010/main" val="345190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目录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协议背景和研究现状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协议回顾：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SPDZ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协议及其优化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矩阵环上恶意安全两方计算（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Our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Work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4196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F63A188-2514-80DE-BD1F-D820E70EDFB4}"/>
                  </a:ext>
                </a:extLst>
              </p:cNvPr>
              <p:cNvSpPr txBox="1"/>
              <p:nvPr/>
            </p:nvSpPr>
            <p:spPr>
              <a:xfrm>
                <a:off x="467709" y="895020"/>
                <a:ext cx="11343776" cy="1054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矩阵环上不诚实大多数恶意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MPC</a:t>
                </a: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协议（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Dishonest Majority MPC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over Matrix Rings</a:t>
                </a:r>
                <a:r>
                  <a:rPr lang="en-US" altLang="zh-CN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[1]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）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矩阵环指矩阵运算（矩阵加法、矩阵乘法）被定义在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en-US" altLang="zh-CN" sz="2000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是一个素数，例如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F63A188-2514-80DE-BD1F-D820E70E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895020"/>
                <a:ext cx="11343776" cy="1054456"/>
              </a:xfrm>
              <a:prstGeom prst="rect">
                <a:avLst/>
              </a:prstGeom>
              <a:blipFill>
                <a:blip r:embed="rId2"/>
                <a:stretch>
                  <a:fillRect l="-447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8ECC542-1952-F299-52F7-62CCCA075991}"/>
              </a:ext>
            </a:extLst>
          </p:cNvPr>
          <p:cNvSpPr txBox="1"/>
          <p:nvPr/>
        </p:nvSpPr>
        <p:spPr>
          <a:xfrm>
            <a:off x="112117" y="6288824"/>
            <a:ext cx="118566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[1] Liu H, Xing C, Yuan C, et al. Dishonest Majority Multiparty Computation over Matrix Rings[J]. Cryptology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ePrint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Archive, 2023.</a:t>
            </a:r>
          </a:p>
          <a:p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Mohassel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P, Zhang Y.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Secureml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: A system for scalable privacy-preserving machine learning[C]//2017 IEEE symposium on security and privacy (SP). IEEE, 2017: 19-38.</a:t>
            </a:r>
          </a:p>
          <a:p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Chen H, Kim M,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Razenshteyn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et al. Maliciously secure matrix multiplication with applications to private deep learning[C]//Advances in Cryptology–ASIACRYPT 2020: 31-59.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12FA77-D1B9-D620-22FB-F91DBB53B704}"/>
              </a:ext>
            </a:extLst>
          </p:cNvPr>
          <p:cNvSpPr txBox="1"/>
          <p:nvPr/>
        </p:nvSpPr>
        <p:spPr>
          <a:xfrm>
            <a:off x="467709" y="2027837"/>
            <a:ext cx="2857911" cy="42522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背景：隐私保护机器学习</a:t>
            </a:r>
            <a:endParaRPr lang="en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2E9512-DBD8-557B-63FA-90C8DF8A77B4}"/>
              </a:ext>
            </a:extLst>
          </p:cNvPr>
          <p:cNvSpPr txBox="1"/>
          <p:nvPr/>
        </p:nvSpPr>
        <p:spPr>
          <a:xfrm>
            <a:off x="467709" y="2587014"/>
            <a:ext cx="5735068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在隐私保护机器学习中，需要进行大量乘法计算，例如在卷积神经网络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中就包括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kumimoji="1"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万次乘法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，而且乘法的操作数均为</a:t>
            </a:r>
            <a:r>
              <a:rPr kumimoji="1"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向量或者矩阵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26793C9-6AE8-B5A7-1E2F-37585F94FCAE}"/>
              </a:ext>
            </a:extLst>
          </p:cNvPr>
          <p:cNvCxnSpPr/>
          <p:nvPr/>
        </p:nvCxnSpPr>
        <p:spPr>
          <a:xfrm>
            <a:off x="716377" y="4170990"/>
            <a:ext cx="0" cy="7200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2FB8F18-FD09-A53D-40EF-A14708F79A2A}"/>
              </a:ext>
            </a:extLst>
          </p:cNvPr>
          <p:cNvSpPr txBox="1"/>
          <p:nvPr/>
        </p:nvSpPr>
        <p:spPr>
          <a:xfrm>
            <a:off x="784545" y="4562310"/>
            <a:ext cx="548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SecureML</a:t>
            </a:r>
            <a:r>
              <a:rPr kumimoji="1"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提出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矩阵形式的乘法三元组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，支持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半诚实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矩阵加法和乘法，并应用于隐私保护机器学习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5C75E5D-2384-499B-8E84-AC2594EF2646}"/>
              </a:ext>
            </a:extLst>
          </p:cNvPr>
          <p:cNvCxnSpPr/>
          <p:nvPr/>
        </p:nvCxnSpPr>
        <p:spPr>
          <a:xfrm>
            <a:off x="716377" y="4892483"/>
            <a:ext cx="0" cy="7200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90978CA-7348-F7D9-CF06-AF7C64297240}"/>
              </a:ext>
            </a:extLst>
          </p:cNvPr>
          <p:cNvSpPr txBox="1"/>
          <p:nvPr/>
        </p:nvSpPr>
        <p:spPr>
          <a:xfrm>
            <a:off x="784546" y="4012987"/>
            <a:ext cx="435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SPDZ: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协议只支持标量形式的加法和乘法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86B6D07-8123-136D-DD7E-8E9474473FA4}"/>
              </a:ext>
            </a:extLst>
          </p:cNvPr>
          <p:cNvSpPr txBox="1"/>
          <p:nvPr/>
        </p:nvSpPr>
        <p:spPr>
          <a:xfrm>
            <a:off x="760337" y="5312488"/>
            <a:ext cx="5418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CKR+20</a:t>
            </a:r>
            <a:r>
              <a:rPr kumimoji="1"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提出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恶意安全矩阵乘法三元组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、卷积元组等，应用于隐私保护深度学习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F2488A4-F63B-ADC6-552F-265E91AED647}"/>
              </a:ext>
            </a:extLst>
          </p:cNvPr>
          <p:cNvCxnSpPr/>
          <p:nvPr/>
        </p:nvCxnSpPr>
        <p:spPr>
          <a:xfrm>
            <a:off x="722201" y="5631073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DD9EF71-7673-D98B-4450-3348CFF7132B}"/>
              </a:ext>
            </a:extLst>
          </p:cNvPr>
          <p:cNvSpPr txBox="1"/>
          <p:nvPr/>
        </p:nvSpPr>
        <p:spPr>
          <a:xfrm>
            <a:off x="-6898" y="399271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B26821-F424-5F46-6A5E-4A95BD8EC454}"/>
              </a:ext>
            </a:extLst>
          </p:cNvPr>
          <p:cNvSpPr txBox="1"/>
          <p:nvPr/>
        </p:nvSpPr>
        <p:spPr>
          <a:xfrm>
            <a:off x="-6898" y="47102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E44ADF-03F5-2598-7CE8-060DB4FF1214}"/>
              </a:ext>
            </a:extLst>
          </p:cNvPr>
          <p:cNvSpPr txBox="1"/>
          <p:nvPr/>
        </p:nvSpPr>
        <p:spPr>
          <a:xfrm>
            <a:off x="-6898" y="54278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85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F63A188-2514-80DE-BD1F-D820E70EDFB4}"/>
                  </a:ext>
                </a:extLst>
              </p:cNvPr>
              <p:cNvSpPr txBox="1"/>
              <p:nvPr/>
            </p:nvSpPr>
            <p:spPr>
              <a:xfrm>
                <a:off x="467709" y="895020"/>
                <a:ext cx="11343776" cy="1054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矩阵环上不诚实大多数恶意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MPC</a:t>
                </a: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协议（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Dishonest Majority MPC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over Matrix Rings</a:t>
                </a:r>
                <a:r>
                  <a:rPr lang="en-US" altLang="zh-CN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[1]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）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矩阵环指矩阵运算（矩阵加法、矩阵乘法）被定义在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en-US" altLang="zh-CN" sz="2000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是一个素数，例如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F63A188-2514-80DE-BD1F-D820E70E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895020"/>
                <a:ext cx="11343776" cy="1054456"/>
              </a:xfrm>
              <a:prstGeom prst="rect">
                <a:avLst/>
              </a:prstGeom>
              <a:blipFill>
                <a:blip r:embed="rId2"/>
                <a:stretch>
                  <a:fillRect l="-447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8ECC542-1952-F299-52F7-62CCCA075991}"/>
              </a:ext>
            </a:extLst>
          </p:cNvPr>
          <p:cNvSpPr txBox="1"/>
          <p:nvPr/>
        </p:nvSpPr>
        <p:spPr>
          <a:xfrm>
            <a:off x="112117" y="6288824"/>
            <a:ext cx="118566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[1] Liu H, Xing C, Yuan C, et al. Dishonest Majority Multiparty Computation over Matrix Rings[J]. Cryptology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ePrint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Archive, 2023.</a:t>
            </a:r>
          </a:p>
          <a:p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Mohassel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P, Zhang Y.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Secureml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: A system for scalable privacy-preserving machine learning[C]//2017 IEEE symposium on security and privacy (SP). IEEE, 2017: 19-38.</a:t>
            </a:r>
          </a:p>
          <a:p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Chen H, Kim M,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Razenshteyn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et al. Maliciously secure matrix multiplication with applications to private deep learning[C]//Advances in Cryptology–ASIACRYPT 2020: 31-59.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12FA77-D1B9-D620-22FB-F91DBB53B704}"/>
              </a:ext>
            </a:extLst>
          </p:cNvPr>
          <p:cNvSpPr txBox="1"/>
          <p:nvPr/>
        </p:nvSpPr>
        <p:spPr>
          <a:xfrm>
            <a:off x="467709" y="2027837"/>
            <a:ext cx="2857911" cy="42522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背景：隐私保护机器学习</a:t>
            </a:r>
            <a:endParaRPr lang="en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BA35EB-07B0-5AC0-0493-6549A8ECE070}"/>
              </a:ext>
            </a:extLst>
          </p:cNvPr>
          <p:cNvSpPr txBox="1"/>
          <p:nvPr/>
        </p:nvSpPr>
        <p:spPr>
          <a:xfrm>
            <a:off x="6590085" y="2044437"/>
            <a:ext cx="3020018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动机：矩阵运算的通信优势</a:t>
            </a:r>
            <a:endParaRPr lang="en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2E9512-DBD8-557B-63FA-90C8DF8A77B4}"/>
              </a:ext>
            </a:extLst>
          </p:cNvPr>
          <p:cNvSpPr txBox="1"/>
          <p:nvPr/>
        </p:nvSpPr>
        <p:spPr>
          <a:xfrm>
            <a:off x="467709" y="2587014"/>
            <a:ext cx="5735068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在隐私保护机器学习中，需要进行大量乘法计算，例如在卷积神经网络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中就包括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kumimoji="1"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万次乘法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，而且乘法的操作数均为</a:t>
            </a:r>
            <a:r>
              <a:rPr kumimoji="1"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向量或者矩阵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BF102F33-30C6-6D3F-315D-D21AC318ED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90085" y="3951428"/>
              <a:ext cx="5378654" cy="11125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876057">
                      <a:extLst>
                        <a:ext uri="{9D8B030D-6E8A-4147-A177-3AD203B41FA5}">
                          <a16:colId xmlns:a16="http://schemas.microsoft.com/office/drawing/2014/main" val="3963522866"/>
                        </a:ext>
                      </a:extLst>
                    </a:gridCol>
                    <a:gridCol w="1389380">
                      <a:extLst>
                        <a:ext uri="{9D8B030D-6E8A-4147-A177-3AD203B41FA5}">
                          <a16:colId xmlns:a16="http://schemas.microsoft.com/office/drawing/2014/main" val="4193150063"/>
                        </a:ext>
                      </a:extLst>
                    </a:gridCol>
                    <a:gridCol w="2113217">
                      <a:extLst>
                        <a:ext uri="{9D8B030D-6E8A-4147-A177-3AD203B41FA5}">
                          <a16:colId xmlns:a16="http://schemas.microsoft.com/office/drawing/2014/main" val="8525592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乘法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" altLang="zh-CN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oMath>
                          </a14:m>
                          <a:endParaRPr lang="zh-CN" alt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三元组数量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备注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736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SPDZ</a:t>
                          </a:r>
                          <a:r>
                            <a:rPr lang="zh-CN" altLang="en-US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协议</a:t>
                          </a:r>
                          <a:endParaRPr lang="en-US" altLang="zh-CN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可以优化到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𝑂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2.8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7219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SecureML</a:t>
                          </a:r>
                          <a:endParaRPr lang="zh-CN" altLang="en-US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通信量减小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倍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74757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BF102F33-30C6-6D3F-315D-D21AC318ED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90085" y="3951428"/>
              <a:ext cx="5378654" cy="11125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876057">
                      <a:extLst>
                        <a:ext uri="{9D8B030D-6E8A-4147-A177-3AD203B41FA5}">
                          <a16:colId xmlns:a16="http://schemas.microsoft.com/office/drawing/2014/main" val="3963522866"/>
                        </a:ext>
                      </a:extLst>
                    </a:gridCol>
                    <a:gridCol w="1389380">
                      <a:extLst>
                        <a:ext uri="{9D8B030D-6E8A-4147-A177-3AD203B41FA5}">
                          <a16:colId xmlns:a16="http://schemas.microsoft.com/office/drawing/2014/main" val="4193150063"/>
                        </a:ext>
                      </a:extLst>
                    </a:gridCol>
                    <a:gridCol w="2113217">
                      <a:extLst>
                        <a:ext uri="{9D8B030D-6E8A-4147-A177-3AD203B41FA5}">
                          <a16:colId xmlns:a16="http://schemas.microsoft.com/office/drawing/2014/main" val="8525592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188514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三元组数量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备注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736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SPDZ</a:t>
                          </a:r>
                          <a:r>
                            <a:rPr lang="zh-CN" altLang="en-US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协议</a:t>
                          </a:r>
                          <a:endParaRPr lang="en-US" altLang="zh-CN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4545" t="-103333" r="-15363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4491" t="-103333" r="-1198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7219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SecureML</a:t>
                          </a:r>
                          <a:endParaRPr lang="zh-CN" altLang="en-US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4545" t="-210345" r="-15363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4491" t="-210345" r="-1198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74757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135D4018-F255-2E4A-E167-59CC105C7B70}"/>
              </a:ext>
            </a:extLst>
          </p:cNvPr>
          <p:cNvSpPr/>
          <p:nvPr/>
        </p:nvSpPr>
        <p:spPr>
          <a:xfrm>
            <a:off x="6590086" y="5113984"/>
            <a:ext cx="5378653" cy="12370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1"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kumimoji="1" lang="zh-CN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n-1: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j=0</a:t>
            </a:r>
            <a:r>
              <a:rPr kumimoji="1" lang="zh-CN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n-1: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For k=0</a:t>
            </a:r>
            <a:r>
              <a:rPr kumimoji="1" lang="zh-CN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n-1: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C[</a:t>
            </a:r>
            <a:r>
              <a:rPr kumimoji="1"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j,k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]=A[</a:t>
            </a:r>
            <a:r>
              <a:rPr kumimoji="1"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i,j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]*B[</a:t>
            </a:r>
            <a:r>
              <a:rPr kumimoji="1"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j,k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kumimoji="1" lang="zh-CN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4D086F-11BD-ED8B-0857-11C3019F912F}"/>
              </a:ext>
            </a:extLst>
          </p:cNvPr>
          <p:cNvSpPr txBox="1"/>
          <p:nvPr/>
        </p:nvSpPr>
        <p:spPr>
          <a:xfrm>
            <a:off x="10772060" y="511398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矩阵乘法伪代码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BDAF7FD-4799-8AF7-21D0-A5DBEC0BAA37}"/>
                  </a:ext>
                </a:extLst>
              </p:cNvPr>
              <p:cNvSpPr txBox="1"/>
              <p:nvPr/>
            </p:nvSpPr>
            <p:spPr>
              <a:xfrm>
                <a:off x="6356950" y="2590386"/>
                <a:ext cx="5735068" cy="1289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相比于标量运算，在计算矩阵运算时，直接采用矩阵形式的加法和乘法有天然的通信优势，通常可以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减小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倍的通信量</a:t>
                </a:r>
                <a:endParaRPr kumimoji="1"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BDAF7FD-4799-8AF7-21D0-A5DBEC0BA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950" y="2590386"/>
                <a:ext cx="5735068" cy="1289456"/>
              </a:xfrm>
              <a:prstGeom prst="rect">
                <a:avLst/>
              </a:prstGeom>
              <a:blipFill>
                <a:blip r:embed="rId4"/>
                <a:stretch>
                  <a:fillRect l="-662" r="-662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57192857-A5F2-ECCD-7956-21DE23788CCA}"/>
              </a:ext>
            </a:extLst>
          </p:cNvPr>
          <p:cNvCxnSpPr/>
          <p:nvPr/>
        </p:nvCxnSpPr>
        <p:spPr>
          <a:xfrm>
            <a:off x="716377" y="4170990"/>
            <a:ext cx="0" cy="7200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E9BC4BE-F03E-F93A-8BB7-BECAD34F9EFA}"/>
              </a:ext>
            </a:extLst>
          </p:cNvPr>
          <p:cNvSpPr txBox="1"/>
          <p:nvPr/>
        </p:nvSpPr>
        <p:spPr>
          <a:xfrm>
            <a:off x="784545" y="4562310"/>
            <a:ext cx="548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SecureML</a:t>
            </a:r>
            <a:r>
              <a:rPr kumimoji="1"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提出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矩阵形式的乘法三元组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，支持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半诚实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矩阵加法和乘法，并应用于隐私保护机器学习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BA1FA28E-F64F-5B72-D4A7-3EB5CA20AB1B}"/>
              </a:ext>
            </a:extLst>
          </p:cNvPr>
          <p:cNvCxnSpPr/>
          <p:nvPr/>
        </p:nvCxnSpPr>
        <p:spPr>
          <a:xfrm>
            <a:off x="716377" y="4892483"/>
            <a:ext cx="0" cy="7200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83D3EE7-DD65-0E15-5A2B-D57E4A187E55}"/>
              </a:ext>
            </a:extLst>
          </p:cNvPr>
          <p:cNvSpPr txBox="1"/>
          <p:nvPr/>
        </p:nvSpPr>
        <p:spPr>
          <a:xfrm>
            <a:off x="784546" y="4012987"/>
            <a:ext cx="435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SPDZ: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协议只支持标量形式的加法和乘法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5A885A-7C95-2ECE-169B-DEFB20870710}"/>
              </a:ext>
            </a:extLst>
          </p:cNvPr>
          <p:cNvSpPr txBox="1"/>
          <p:nvPr/>
        </p:nvSpPr>
        <p:spPr>
          <a:xfrm>
            <a:off x="760337" y="5312488"/>
            <a:ext cx="5418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CKR+20</a:t>
            </a:r>
            <a:r>
              <a:rPr kumimoji="1"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提出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恶意安全矩阵乘法三元组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、卷积元组等，应用于隐私保护深度学习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B74C0F2D-AF8E-980C-59A9-8AE0C55D46DD}"/>
              </a:ext>
            </a:extLst>
          </p:cNvPr>
          <p:cNvCxnSpPr/>
          <p:nvPr/>
        </p:nvCxnSpPr>
        <p:spPr>
          <a:xfrm>
            <a:off x="722201" y="5631073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E148AC3-0C2A-5CCE-0842-0CE032752DAB}"/>
              </a:ext>
            </a:extLst>
          </p:cNvPr>
          <p:cNvSpPr txBox="1"/>
          <p:nvPr/>
        </p:nvSpPr>
        <p:spPr>
          <a:xfrm>
            <a:off x="-6898" y="399271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2AC194-2B92-480F-56A9-B1E86430CB3F}"/>
              </a:ext>
            </a:extLst>
          </p:cNvPr>
          <p:cNvSpPr txBox="1"/>
          <p:nvPr/>
        </p:nvSpPr>
        <p:spPr>
          <a:xfrm>
            <a:off x="-6898" y="47102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629294-2F63-DD37-7A72-2225C25A9E17}"/>
              </a:ext>
            </a:extLst>
          </p:cNvPr>
          <p:cNvSpPr txBox="1"/>
          <p:nvPr/>
        </p:nvSpPr>
        <p:spPr>
          <a:xfrm>
            <a:off x="-6898" y="54278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74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目录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协议背景和研究现状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协议回顾：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SPDZ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协议及其优化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矩阵环上恶意安全两方计算（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Our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Ideas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78604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存在以下两个难点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学论网-www.xuelun.me">
                <a:extLst>
                  <a:ext uri="{FF2B5EF4-FFF2-40B4-BE49-F238E27FC236}">
                    <a16:creationId xmlns:a16="http://schemas.microsoft.com/office/drawing/2014/main" id="{29A773BA-06C6-B21D-FA43-A4555728E213}"/>
                  </a:ext>
                </a:extLst>
              </p:cNvPr>
              <p:cNvSpPr txBox="1"/>
              <p:nvPr/>
            </p:nvSpPr>
            <p:spPr>
              <a:xfrm>
                <a:off x="659219" y="1946399"/>
                <a:ext cx="5484147" cy="161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难点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：现有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类协议只支持标量认证秘密分享</a:t>
                </a:r>
                <a:endPara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现有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类协议只支持标量形式的认证秘密分享，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CKR+20</a:t>
                </a:r>
                <a:r>
                  <a:rPr kumimoji="1" lang="en-US" altLang="zh-CN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[9]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将其直接扩展成矩阵形式的认证秘密分享，认证秘密分享的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密钥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和秘密矩阵维度一样大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学论网-www.xuelun.me">
                <a:extLst>
                  <a:ext uri="{FF2B5EF4-FFF2-40B4-BE49-F238E27FC236}">
                    <a16:creationId xmlns:a16="http://schemas.microsoft.com/office/drawing/2014/main" id="{29A773BA-06C6-B21D-FA43-A4555728E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9" y="1946399"/>
                <a:ext cx="5484147" cy="1612621"/>
              </a:xfrm>
              <a:prstGeom prst="rect">
                <a:avLst/>
              </a:prstGeom>
              <a:blipFill>
                <a:blip r:embed="rId2"/>
                <a:stretch>
                  <a:fillRect l="-2540" r="-1617" b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学论网-专注原创-www.xuelun.me">
            <a:extLst>
              <a:ext uri="{FF2B5EF4-FFF2-40B4-BE49-F238E27FC236}">
                <a16:creationId xmlns:a16="http://schemas.microsoft.com/office/drawing/2014/main" id="{C115AA3F-8B53-26CA-8D80-CFE238DD980F}"/>
              </a:ext>
            </a:extLst>
          </p:cNvPr>
          <p:cNvSpPr/>
          <p:nvPr/>
        </p:nvSpPr>
        <p:spPr>
          <a:xfrm>
            <a:off x="507131" y="2040901"/>
            <a:ext cx="72000" cy="1548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学论网-www.xuelun.me">
                <a:extLst>
                  <a:ext uri="{FF2B5EF4-FFF2-40B4-BE49-F238E27FC236}">
                    <a16:creationId xmlns:a16="http://schemas.microsoft.com/office/drawing/2014/main" id="{FBB3A503-E2AD-311B-6503-22A4C104DB32}"/>
                  </a:ext>
                </a:extLst>
              </p:cNvPr>
              <p:cNvSpPr txBox="1"/>
              <p:nvPr/>
            </p:nvSpPr>
            <p:spPr>
              <a:xfrm>
                <a:off x="6680642" y="1946399"/>
                <a:ext cx="5484147" cy="2110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难点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：矩阵乘法不满足交换律，且环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协议较复杂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矩阵乘法不满足交换律，即</a:t>
                </a:r>
                <a14:m>
                  <m:oMath xmlns:m="http://schemas.openxmlformats.org/officeDocument/2006/math">
                    <m:r>
                      <a:rPr lang="en" altLang="zh-CN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，导致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矩阵乘法分成左右乘法，且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左右乘法不等价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。而且，环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协议设计较为复杂，例如</a:t>
                </a:r>
                <a:r>
                  <a:rPr lang="en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上进行计算，在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上验证，该技术实现起来较为困难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学论网-www.xuelun.me">
                <a:extLst>
                  <a:ext uri="{FF2B5EF4-FFF2-40B4-BE49-F238E27FC236}">
                    <a16:creationId xmlns:a16="http://schemas.microsoft.com/office/drawing/2014/main" id="{FBB3A503-E2AD-311B-6503-22A4C104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642" y="1946399"/>
                <a:ext cx="5484147" cy="2110129"/>
              </a:xfrm>
              <a:prstGeom prst="rect">
                <a:avLst/>
              </a:prstGeom>
              <a:blipFill>
                <a:blip r:embed="rId3"/>
                <a:stretch>
                  <a:fillRect l="-2771" r="-2540" b="-47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学论网-专注原创-www.xuelun.me">
            <a:extLst>
              <a:ext uri="{FF2B5EF4-FFF2-40B4-BE49-F238E27FC236}">
                <a16:creationId xmlns:a16="http://schemas.microsoft.com/office/drawing/2014/main" id="{313137E6-E4A6-2036-979A-C5C807A5FEE7}"/>
              </a:ext>
            </a:extLst>
          </p:cNvPr>
          <p:cNvSpPr/>
          <p:nvPr/>
        </p:nvSpPr>
        <p:spPr>
          <a:xfrm>
            <a:off x="6528554" y="2040901"/>
            <a:ext cx="72000" cy="154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08F50F-B56F-D460-7EA1-78E56D357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09" y="3819921"/>
            <a:ext cx="5665436" cy="27022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7B6566-8266-4226-B2BE-5A6BD7FBA77C}"/>
              </a:ext>
            </a:extLst>
          </p:cNvPr>
          <p:cNvSpPr txBox="1"/>
          <p:nvPr/>
        </p:nvSpPr>
        <p:spPr>
          <a:xfrm>
            <a:off x="112117" y="6596390"/>
            <a:ext cx="118566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Chen H, Kim M,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Razenshteyn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et al. Maliciously secure matrix multiplication with applications to private deep learning[C]//Advances in Cryptology–ASIACRYPT 2020: 31-59.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F42C11-EB32-1DCB-5A94-3EE2FDFF495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840" y="4295018"/>
            <a:ext cx="4586291" cy="2310650"/>
          </a:xfrm>
          <a:prstGeom prst="rect">
            <a:avLst/>
          </a:prstGeom>
        </p:spPr>
      </p:pic>
      <p:pic>
        <p:nvPicPr>
          <p:cNvPr id="1026" name="Picture 2" descr="Owner avatar">
            <a:extLst>
              <a:ext uri="{FF2B5EF4-FFF2-40B4-BE49-F238E27FC236}">
                <a16:creationId xmlns:a16="http://schemas.microsoft.com/office/drawing/2014/main" id="{7E91F51D-3B4B-365F-7AB3-468BFCB2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1230" y="4079612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E838D5E-FC9F-2F47-100E-351A4C90A40C}"/>
              </a:ext>
            </a:extLst>
          </p:cNvPr>
          <p:cNvSpPr txBox="1"/>
          <p:nvPr/>
        </p:nvSpPr>
        <p:spPr>
          <a:xfrm>
            <a:off x="6805637" y="4056528"/>
            <a:ext cx="100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MP-SPDZ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85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7B6566-8266-4226-B2BE-5A6BD7FBA77C}"/>
              </a:ext>
            </a:extLst>
          </p:cNvPr>
          <p:cNvSpPr txBox="1"/>
          <p:nvPr/>
        </p:nvSpPr>
        <p:spPr>
          <a:xfrm>
            <a:off x="112117" y="6596390"/>
            <a:ext cx="118566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Chen H, Kim M,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Razenshteyn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et al. Maliciously secure matrix multiplication with applications to private deep learning[C]//Advances in Cryptology–ASIACRYPT 2020: 31-59.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C2AFA64-450C-F4F1-37B0-6D4912BE5BFA}"/>
                  </a:ext>
                </a:extLst>
              </p:cNvPr>
              <p:cNvSpPr/>
              <p:nvPr/>
            </p:nvSpPr>
            <p:spPr>
              <a:xfrm>
                <a:off x="794579" y="3907509"/>
                <a:ext cx="7584573" cy="2350238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称为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面向矩阵环的认证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(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加性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)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秘密份额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𝔽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是秘密值的加性秘密份额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首先考虑域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后推广到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×1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是全局密钥的加性秘密份额，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是一个向量而不是矩阵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×1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是消息认证码的加性秘密份额，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满足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注：原文一开始采用的即为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方阵，实际上不是方阵也可以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C2AFA64-450C-F4F1-37B0-6D4912BE5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79" y="3907509"/>
                <a:ext cx="7584573" cy="2350238"/>
              </a:xfrm>
              <a:prstGeom prst="rect">
                <a:avLst/>
              </a:prstGeom>
              <a:blipFill>
                <a:blip r:embed="rId2"/>
                <a:stretch>
                  <a:fillRect l="-500" r="-1500" b="-3209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ECE0CF3-5B9C-F592-D948-9611604A5B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907" y="2542054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875EDB2-BE42-80C8-847D-2C373AD2A47A}"/>
                  </a:ext>
                </a:extLst>
              </p:cNvPr>
              <p:cNvSpPr txBox="1"/>
              <p:nvPr/>
            </p:nvSpPr>
            <p:spPr>
              <a:xfrm>
                <a:off x="3176209" y="2758888"/>
                <a:ext cx="294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875EDB2-BE42-80C8-847D-2C373AD2A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09" y="2758888"/>
                <a:ext cx="294119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41886B07-BCA3-F067-D422-ACC88AD92B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289" y="2542054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69EB4C-C221-0F01-2AAC-4825875529D2}"/>
                  </a:ext>
                </a:extLst>
              </p:cNvPr>
              <p:cNvSpPr txBox="1"/>
              <p:nvPr/>
            </p:nvSpPr>
            <p:spPr>
              <a:xfrm>
                <a:off x="5677591" y="2758888"/>
                <a:ext cx="287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69EB4C-C221-0F01-2AAC-482587552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591" y="2758888"/>
                <a:ext cx="287964" cy="276999"/>
              </a:xfrm>
              <a:prstGeom prst="rect">
                <a:avLst/>
              </a:prstGeom>
              <a:blipFill>
                <a:blip r:embed="rId5"/>
                <a:stretch>
                  <a:fillRect l="-125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72102277-5064-3259-143E-19807CF124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66" y="2542054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97BE0FB-0C2F-2B40-FC0B-2086FC8E32A9}"/>
                  </a:ext>
                </a:extLst>
              </p:cNvPr>
              <p:cNvSpPr txBox="1"/>
              <p:nvPr/>
            </p:nvSpPr>
            <p:spPr>
              <a:xfrm>
                <a:off x="938068" y="2758888"/>
                <a:ext cx="28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97BE0FB-0C2F-2B40-FC0B-2086FC8E3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68" y="2758888"/>
                <a:ext cx="288797" cy="276999"/>
              </a:xfrm>
              <a:prstGeom prst="rect">
                <a:avLst/>
              </a:prstGeom>
              <a:blipFill>
                <a:blip r:embed="rId6"/>
                <a:stretch>
                  <a:fillRect l="-12500" r="-41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C032C5E-1348-0D2E-9504-6107DA95EFE8}"/>
                  </a:ext>
                </a:extLst>
              </p:cNvPr>
              <p:cNvSpPr txBox="1"/>
              <p:nvPr/>
            </p:nvSpPr>
            <p:spPr>
              <a:xfrm>
                <a:off x="4414083" y="2696858"/>
                <a:ext cx="349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C032C5E-1348-0D2E-9504-6107DA95E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083" y="2696858"/>
                <a:ext cx="3497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6D3389D-BE00-0D7A-BDA1-AEA34F4878BB}"/>
                  </a:ext>
                </a:extLst>
              </p:cNvPr>
              <p:cNvSpPr txBox="1"/>
              <p:nvPr/>
            </p:nvSpPr>
            <p:spPr>
              <a:xfrm>
                <a:off x="112117" y="3143698"/>
                <a:ext cx="62588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  ⋯,      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6D3389D-BE00-0D7A-BDA1-AEA34F48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7" y="3143698"/>
                <a:ext cx="6258828" cy="276999"/>
              </a:xfrm>
              <a:prstGeom prst="rect">
                <a:avLst/>
              </a:prstGeom>
              <a:blipFill>
                <a:blip r:embed="rId8"/>
                <a:stretch>
                  <a:fillRect t="-8696" r="-40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5938951-BDBC-9037-79FE-2D5E5186CECD}"/>
                  </a:ext>
                </a:extLst>
              </p:cNvPr>
              <p:cNvSpPr txBox="1"/>
              <p:nvPr/>
            </p:nvSpPr>
            <p:spPr>
              <a:xfrm>
                <a:off x="745063" y="3430863"/>
                <a:ext cx="2053622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5938951-BDBC-9037-79FE-2D5E5186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3" y="3430863"/>
                <a:ext cx="2053622" cy="387927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23C2C2-3490-A202-A117-2FFCFFE9976D}"/>
                  </a:ext>
                </a:extLst>
              </p:cNvPr>
              <p:cNvSpPr txBox="1"/>
              <p:nvPr/>
            </p:nvSpPr>
            <p:spPr>
              <a:xfrm>
                <a:off x="3061109" y="3425797"/>
                <a:ext cx="205362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23C2C2-3490-A202-A117-2FFCFFE9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09" y="3425797"/>
                <a:ext cx="2053622" cy="392993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5AFF7C1-96A2-1AF4-CEDE-718D898E186F}"/>
                  </a:ext>
                </a:extLst>
              </p:cNvPr>
              <p:cNvSpPr txBox="1"/>
              <p:nvPr/>
            </p:nvSpPr>
            <p:spPr>
              <a:xfrm>
                <a:off x="5531241" y="3430863"/>
                <a:ext cx="205362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5AFF7C1-96A2-1AF4-CEDE-718D898E1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41" y="3430863"/>
                <a:ext cx="2053622" cy="392993"/>
              </a:xfrm>
              <a:prstGeom prst="rect">
                <a:avLst/>
              </a:prstGeom>
              <a:blipFill>
                <a:blip r:embed="rId11"/>
                <a:stretch>
                  <a:fillRect r="-1227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3A2A5E67-8D08-F843-69F6-2C1A07454B64}"/>
              </a:ext>
            </a:extLst>
          </p:cNvPr>
          <p:cNvSpPr txBox="1"/>
          <p:nvPr/>
        </p:nvSpPr>
        <p:spPr>
          <a:xfrm>
            <a:off x="467709" y="1993916"/>
            <a:ext cx="6445621" cy="40862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面向矩阵环的认证秘密分享，且密钥维度远小于秘密矩阵维度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BC356FD-9057-ACFD-D86A-5F59C32C1B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4863" y="1468130"/>
            <a:ext cx="4529331" cy="2160349"/>
          </a:xfrm>
          <a:prstGeom prst="rect">
            <a:avLst/>
          </a:prstGeom>
        </p:spPr>
      </p:pic>
      <p:sp>
        <p:nvSpPr>
          <p:cNvPr id="27" name="右箭头 26">
            <a:extLst>
              <a:ext uri="{FF2B5EF4-FFF2-40B4-BE49-F238E27FC236}">
                <a16:creationId xmlns:a16="http://schemas.microsoft.com/office/drawing/2014/main" id="{0353E385-4EA5-C479-6E95-0D51456AD948}"/>
              </a:ext>
            </a:extLst>
          </p:cNvPr>
          <p:cNvSpPr/>
          <p:nvPr/>
        </p:nvSpPr>
        <p:spPr>
          <a:xfrm>
            <a:off x="8171358" y="4968046"/>
            <a:ext cx="669783" cy="3727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B113BB3-E002-5E7B-0CBA-7E5037DF3AD3}"/>
                  </a:ext>
                </a:extLst>
              </p:cNvPr>
              <p:cNvSpPr txBox="1"/>
              <p:nvPr/>
            </p:nvSpPr>
            <p:spPr>
              <a:xfrm>
                <a:off x="8841141" y="4808075"/>
                <a:ext cx="3448413" cy="692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CKR+20</a:t>
                </a:r>
                <a:r>
                  <a:rPr kumimoji="1" lang="en-US" altLang="zh-CN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[9]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采用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个</a:t>
                </a:r>
                <a:r>
                  <a:rPr lang="en-US" altLang="zh-CN" dirty="0"/>
                  <a:t>MAC</a:t>
                </a:r>
                <a:r>
                  <a:rPr lang="zh-CN" altLang="en-US" dirty="0"/>
                  <a:t>来验证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zh-CN" altLang="en-US" dirty="0"/>
                  <a:t>矩阵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B113BB3-E002-5E7B-0CBA-7E5037DF3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141" y="4808075"/>
                <a:ext cx="3448413" cy="692690"/>
              </a:xfrm>
              <a:prstGeom prst="rect">
                <a:avLst/>
              </a:prstGeom>
              <a:blipFill>
                <a:blip r:embed="rId13"/>
                <a:stretch>
                  <a:fillRect l="-1471" t="-1818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96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2A5E67-8D08-F843-69F6-2C1A07454B64}"/>
              </a:ext>
            </a:extLst>
          </p:cNvPr>
          <p:cNvSpPr txBox="1"/>
          <p:nvPr/>
        </p:nvSpPr>
        <p:spPr>
          <a:xfrm>
            <a:off x="467710" y="1528685"/>
            <a:ext cx="2997692" cy="40862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面向矩阵环的认证秘密分享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D1CBC7-377A-CA5F-52F5-C2BB91B23E84}"/>
                  </a:ext>
                </a:extLst>
              </p:cNvPr>
              <p:cNvSpPr txBox="1"/>
              <p:nvPr/>
            </p:nvSpPr>
            <p:spPr>
              <a:xfrm>
                <a:off x="6743760" y="1394067"/>
                <a:ext cx="5224979" cy="458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思考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为什么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×∆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可以作为消息认证码？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D1CBC7-377A-CA5F-52F5-C2BB91B23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60" y="1394067"/>
                <a:ext cx="5224979" cy="458459"/>
              </a:xfrm>
              <a:prstGeom prst="rect">
                <a:avLst/>
              </a:prstGeom>
              <a:blipFill>
                <a:blip r:embed="rId2"/>
                <a:stretch>
                  <a:fillRect l="-484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891658-4C66-B098-4F9B-AB1B1117E7EA}"/>
                  </a:ext>
                </a:extLst>
              </p:cNvPr>
              <p:cNvSpPr txBox="1"/>
              <p:nvPr/>
            </p:nvSpPr>
            <p:spPr>
              <a:xfrm>
                <a:off x="7095337" y="1956643"/>
                <a:ext cx="1419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891658-4C66-B098-4F9B-AB1B1117E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37" y="1956643"/>
                <a:ext cx="14196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D411D45-C75D-5C07-8AAF-53E766A5F91F}"/>
                  </a:ext>
                </a:extLst>
              </p:cNvPr>
              <p:cNvSpPr txBox="1"/>
              <p:nvPr/>
            </p:nvSpPr>
            <p:spPr>
              <a:xfrm>
                <a:off x="7054567" y="2325975"/>
                <a:ext cx="3726034" cy="895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𝒎𝒎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kumimoji="1"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kumimoji="1"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D411D45-C75D-5C07-8AAF-53E766A5F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567" y="2325975"/>
                <a:ext cx="3726034" cy="895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BFD24C4-FF58-D403-3B7B-AF4582A27CF2}"/>
                  </a:ext>
                </a:extLst>
              </p:cNvPr>
              <p:cNvSpPr txBox="1"/>
              <p:nvPr/>
            </p:nvSpPr>
            <p:spPr>
              <a:xfrm>
                <a:off x="7095336" y="3298694"/>
                <a:ext cx="4436587" cy="175432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kumimoji="1" lang="en-US" altLang="zh-CN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BFD24C4-FF58-D403-3B7B-AF4582A27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36" y="3298694"/>
                <a:ext cx="4436587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片 45">
            <a:extLst>
              <a:ext uri="{FF2B5EF4-FFF2-40B4-BE49-F238E27FC236}">
                <a16:creationId xmlns:a16="http://schemas.microsoft.com/office/drawing/2014/main" id="{0C6ABB8B-E15C-FF74-C6FE-98027CDA7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17" y="2008097"/>
            <a:ext cx="6731422" cy="3044924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46F523E6-35EE-F1CB-3477-44B7AD53C893}"/>
              </a:ext>
            </a:extLst>
          </p:cNvPr>
          <p:cNvSpPr txBox="1"/>
          <p:nvPr/>
        </p:nvSpPr>
        <p:spPr>
          <a:xfrm>
            <a:off x="7095337" y="5130301"/>
            <a:ext cx="4873402" cy="12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消息认证码中的每一个元素都是数据和全局密钥的线性组合，而全局密钥是随机的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product defines a universal hash function</a:t>
            </a:r>
            <a:r>
              <a:rPr kumimoji="1" lang="en" altLang="zh-CN" sz="1600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62DBB5-05CC-0340-A3B4-7171FA9A05FC}"/>
              </a:ext>
            </a:extLst>
          </p:cNvPr>
          <p:cNvSpPr txBox="1"/>
          <p:nvPr/>
        </p:nvSpPr>
        <p:spPr>
          <a:xfrm>
            <a:off x="351806" y="6603860"/>
            <a:ext cx="8701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" altLang="zh-CN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Keller M, Orsini E, Scholl P. MASCOT: faster malicious arithmetic secure computation with oblivious transfer[C]//CCS 2016: 830-842.</a:t>
            </a:r>
            <a:endParaRPr kumimoji="1" lang="en-US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3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2A5E67-8D08-F843-69F6-2C1A07454B64}"/>
              </a:ext>
            </a:extLst>
          </p:cNvPr>
          <p:cNvSpPr txBox="1"/>
          <p:nvPr/>
        </p:nvSpPr>
        <p:spPr>
          <a:xfrm>
            <a:off x="467710" y="1528685"/>
            <a:ext cx="2997692" cy="40862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面向矩阵环的认证秘密分享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D1CBC7-377A-CA5F-52F5-C2BB91B23E84}"/>
              </a:ext>
            </a:extLst>
          </p:cNvPr>
          <p:cNvSpPr txBox="1"/>
          <p:nvPr/>
        </p:nvSpPr>
        <p:spPr>
          <a:xfrm>
            <a:off x="6743760" y="1394067"/>
            <a:ext cx="5224979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思考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，加法攻击成功的概率是多少？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C6ABB8B-E15C-FF74-C6FE-98027CD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7" y="2008097"/>
            <a:ext cx="6731422" cy="3044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AD59F8C-A8D5-7D47-2AD9-2129B7D7E907}"/>
                  </a:ext>
                </a:extLst>
              </p:cNvPr>
              <p:cNvSpPr txBox="1"/>
              <p:nvPr/>
            </p:nvSpPr>
            <p:spPr>
              <a:xfrm>
                <a:off x="601675" y="5000537"/>
                <a:ext cx="5286595" cy="96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1" dirty="0"/>
                  <a:t>整数环上</a:t>
                </a:r>
                <a:r>
                  <a:rPr kumimoji="1" lang="zh-CN" altLang="en-US" dirty="0"/>
                  <a:t>：</a:t>
                </a:r>
                <a:r>
                  <a:rPr kumimoji="1" lang="zh-CN" altLang="en-US" b="0" dirty="0"/>
                  <a:t>给定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0" dirty="0"/>
                  <a:t>，伪造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使得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满足关系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AD59F8C-A8D5-7D47-2AD9-2129B7D7E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5" y="5000537"/>
                <a:ext cx="5286595" cy="962443"/>
              </a:xfrm>
              <a:prstGeom prst="rect">
                <a:avLst/>
              </a:prstGeom>
              <a:blipFill>
                <a:blip r:embed="rId3"/>
                <a:stretch>
                  <a:fillRect l="-71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0058B5F-5637-7627-5761-24AEE9B8FBC3}"/>
                  </a:ext>
                </a:extLst>
              </p:cNvPr>
              <p:cNvSpPr txBox="1"/>
              <p:nvPr/>
            </p:nvSpPr>
            <p:spPr>
              <a:xfrm>
                <a:off x="1002227" y="6025794"/>
                <a:ext cx="4926350" cy="46192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⋅(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0058B5F-5637-7627-5761-24AEE9B8F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27" y="6025794"/>
                <a:ext cx="4926350" cy="461921"/>
              </a:xfrm>
              <a:prstGeom prst="rect">
                <a:avLst/>
              </a:prstGeom>
              <a:blipFill>
                <a:blip r:embed="rId4"/>
                <a:stretch>
                  <a:fillRect l="-6410" t="-71795" b="-120513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7F0A97-0C42-380D-56A7-C37BF7D34D34}"/>
                  </a:ext>
                </a:extLst>
              </p:cNvPr>
              <p:cNvSpPr txBox="1"/>
              <p:nvPr/>
            </p:nvSpPr>
            <p:spPr>
              <a:xfrm>
                <a:off x="7188525" y="1785413"/>
                <a:ext cx="4780214" cy="96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0" dirty="0"/>
                  <a:t>给定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0" dirty="0"/>
                  <a:t>，伪造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使得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满足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7F0A97-0C42-380D-56A7-C37BF7D34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525" y="1785413"/>
                <a:ext cx="4780214" cy="962443"/>
              </a:xfrm>
              <a:prstGeom prst="rect">
                <a:avLst/>
              </a:prstGeom>
              <a:blipFill>
                <a:blip r:embed="rId5"/>
                <a:stretch>
                  <a:fillRect l="-52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4F8D8A-2376-C087-5DB6-2B3AD9E992E6}"/>
                  </a:ext>
                </a:extLst>
              </p:cNvPr>
              <p:cNvSpPr txBox="1"/>
              <p:nvPr/>
            </p:nvSpPr>
            <p:spPr>
              <a:xfrm>
                <a:off x="7042389" y="3497890"/>
                <a:ext cx="4972943" cy="46192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4F8D8A-2376-C087-5DB6-2B3AD9E9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389" y="3497890"/>
                <a:ext cx="4972943" cy="461921"/>
              </a:xfrm>
              <a:prstGeom prst="rect">
                <a:avLst/>
              </a:prstGeom>
              <a:blipFill>
                <a:blip r:embed="rId6"/>
                <a:stretch>
                  <a:fillRect l="-6091" t="-73684" b="-1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B4E1A0C-4ADE-269B-7748-7BCC4D45E66A}"/>
                  </a:ext>
                </a:extLst>
              </p:cNvPr>
              <p:cNvSpPr txBox="1"/>
              <p:nvPr/>
            </p:nvSpPr>
            <p:spPr>
              <a:xfrm>
                <a:off x="7042389" y="2937436"/>
                <a:ext cx="4972942" cy="426592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B4E1A0C-4ADE-269B-7748-7BCC4D45E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389" y="2937436"/>
                <a:ext cx="4972942" cy="426592"/>
              </a:xfrm>
              <a:prstGeom prst="rect">
                <a:avLst/>
              </a:prstGeom>
              <a:blipFill>
                <a:blip r:embed="rId7"/>
                <a:stretch>
                  <a:fillRect l="-6091" t="-86111" b="-130556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FFEE875-F2CB-48A8-206A-AEA68A8D6119}"/>
                  </a:ext>
                </a:extLst>
              </p:cNvPr>
              <p:cNvSpPr txBox="1"/>
              <p:nvPr/>
            </p:nvSpPr>
            <p:spPr>
              <a:xfrm>
                <a:off x="6985406" y="4068486"/>
                <a:ext cx="4406737" cy="461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)×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FFEE875-F2CB-48A8-206A-AEA68A8D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6" y="4068486"/>
                <a:ext cx="4406737" cy="461921"/>
              </a:xfrm>
              <a:prstGeom prst="rect">
                <a:avLst/>
              </a:prstGeom>
              <a:blipFill>
                <a:blip r:embed="rId8"/>
                <a:stretch>
                  <a:fillRect t="-78378" b="-1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2089D3D-E895-BEE9-9D2F-0ECDE1FA4A0F}"/>
                  </a:ext>
                </a:extLst>
              </p:cNvPr>
              <p:cNvSpPr txBox="1"/>
              <p:nvPr/>
            </p:nvSpPr>
            <p:spPr>
              <a:xfrm>
                <a:off x="7042389" y="4593221"/>
                <a:ext cx="4113049" cy="546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伪造成功的概率为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kumimoji="1" lang="zh-CN" altLang="en-US" dirty="0"/>
                  <a:t>，要求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2089D3D-E895-BEE9-9D2F-0ECDE1FA4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389" y="4593221"/>
                <a:ext cx="4113049" cy="546496"/>
              </a:xfrm>
              <a:prstGeom prst="rect">
                <a:avLst/>
              </a:prstGeom>
              <a:blipFill>
                <a:blip r:embed="rId9"/>
                <a:stretch>
                  <a:fillRect l="-1231" b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076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存在以下两个难点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学论网-www.xuelun.me">
                <a:extLst>
                  <a:ext uri="{FF2B5EF4-FFF2-40B4-BE49-F238E27FC236}">
                    <a16:creationId xmlns:a16="http://schemas.microsoft.com/office/drawing/2014/main" id="{29A773BA-06C6-B21D-FA43-A4555728E213}"/>
                  </a:ext>
                </a:extLst>
              </p:cNvPr>
              <p:cNvSpPr txBox="1"/>
              <p:nvPr/>
            </p:nvSpPr>
            <p:spPr>
              <a:xfrm>
                <a:off x="659219" y="1946399"/>
                <a:ext cx="5484147" cy="161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难点</a:t>
                </a: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：现有</a:t>
                </a: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类协议只支持标量认证秘密分享</a:t>
                </a:r>
                <a:endPara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现有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类协议只支持标量形式的认证秘密分享，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CKR+20</a:t>
                </a:r>
                <a:r>
                  <a:rPr kumimoji="1" lang="en-US" altLang="zh-CN" baseline="30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[9]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将其直接扩展成矩阵形式的认证秘密分享，认证秘密分享的密钥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和秘密矩阵维度一样大</a:t>
                </a:r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学论网-www.xuelun.me">
                <a:extLst>
                  <a:ext uri="{FF2B5EF4-FFF2-40B4-BE49-F238E27FC236}">
                    <a16:creationId xmlns:a16="http://schemas.microsoft.com/office/drawing/2014/main" id="{29A773BA-06C6-B21D-FA43-A4555728E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9" y="1946399"/>
                <a:ext cx="5484147" cy="1612621"/>
              </a:xfrm>
              <a:prstGeom prst="rect">
                <a:avLst/>
              </a:prstGeom>
              <a:blipFill>
                <a:blip r:embed="rId2"/>
                <a:stretch>
                  <a:fillRect l="-2540" r="-1617" b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学论网-专注原创-www.xuelun.me">
            <a:extLst>
              <a:ext uri="{FF2B5EF4-FFF2-40B4-BE49-F238E27FC236}">
                <a16:creationId xmlns:a16="http://schemas.microsoft.com/office/drawing/2014/main" id="{C115AA3F-8B53-26CA-8D80-CFE238DD980F}"/>
              </a:ext>
            </a:extLst>
          </p:cNvPr>
          <p:cNvSpPr/>
          <p:nvPr/>
        </p:nvSpPr>
        <p:spPr>
          <a:xfrm>
            <a:off x="507131" y="2040901"/>
            <a:ext cx="72000" cy="1548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学论网-www.xuelun.me">
                <a:extLst>
                  <a:ext uri="{FF2B5EF4-FFF2-40B4-BE49-F238E27FC236}">
                    <a16:creationId xmlns:a16="http://schemas.microsoft.com/office/drawing/2014/main" id="{FBB3A503-E2AD-311B-6503-22A4C104DB32}"/>
                  </a:ext>
                </a:extLst>
              </p:cNvPr>
              <p:cNvSpPr txBox="1"/>
              <p:nvPr/>
            </p:nvSpPr>
            <p:spPr>
              <a:xfrm>
                <a:off x="6680642" y="1946399"/>
                <a:ext cx="5484147" cy="2110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难点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：矩阵乘法不满足交换律，且环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协议较复杂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矩阵乘法不满足交换律，即</a:t>
                </a:r>
                <a14:m>
                  <m:oMath xmlns:m="http://schemas.openxmlformats.org/officeDocument/2006/math">
                    <m:r>
                      <a:rPr lang="en" altLang="zh-CN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，导致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矩阵乘法分成左右乘法，且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左右乘法不等价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。而且，环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协议设计较为复杂，例如</a:t>
                </a:r>
                <a:r>
                  <a:rPr lang="en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上进行计算，在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上验证，该技术实现起来较为困难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学论网-www.xuelun.me">
                <a:extLst>
                  <a:ext uri="{FF2B5EF4-FFF2-40B4-BE49-F238E27FC236}">
                    <a16:creationId xmlns:a16="http://schemas.microsoft.com/office/drawing/2014/main" id="{FBB3A503-E2AD-311B-6503-22A4C104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642" y="1946399"/>
                <a:ext cx="5484147" cy="2110129"/>
              </a:xfrm>
              <a:prstGeom prst="rect">
                <a:avLst/>
              </a:prstGeom>
              <a:blipFill>
                <a:blip r:embed="rId3"/>
                <a:stretch>
                  <a:fillRect l="-2771" r="-2540" b="-47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学论网-专注原创-www.xuelun.me">
            <a:extLst>
              <a:ext uri="{FF2B5EF4-FFF2-40B4-BE49-F238E27FC236}">
                <a16:creationId xmlns:a16="http://schemas.microsoft.com/office/drawing/2014/main" id="{313137E6-E4A6-2036-979A-C5C807A5FEE7}"/>
              </a:ext>
            </a:extLst>
          </p:cNvPr>
          <p:cNvSpPr/>
          <p:nvPr/>
        </p:nvSpPr>
        <p:spPr>
          <a:xfrm>
            <a:off x="6528554" y="2040901"/>
            <a:ext cx="72000" cy="154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08F50F-B56F-D460-7EA1-78E56D357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09" y="3819921"/>
            <a:ext cx="5665436" cy="27022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7B6566-8266-4226-B2BE-5A6BD7FBA77C}"/>
              </a:ext>
            </a:extLst>
          </p:cNvPr>
          <p:cNvSpPr txBox="1"/>
          <p:nvPr/>
        </p:nvSpPr>
        <p:spPr>
          <a:xfrm>
            <a:off x="112117" y="6596390"/>
            <a:ext cx="118566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Chen H, Kim M,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Razenshteyn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et al. Maliciously secure matrix multiplication with applications to private deep learning[C]//Advances in Cryptology–ASIACRYPT 2020: 31-59.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F42C11-EB32-1DCB-5A94-3EE2FDFF495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840" y="4295018"/>
            <a:ext cx="4586291" cy="2310650"/>
          </a:xfrm>
          <a:prstGeom prst="rect">
            <a:avLst/>
          </a:prstGeom>
        </p:spPr>
      </p:pic>
      <p:pic>
        <p:nvPicPr>
          <p:cNvPr id="1026" name="Picture 2" descr="Owner avatar">
            <a:extLst>
              <a:ext uri="{FF2B5EF4-FFF2-40B4-BE49-F238E27FC236}">
                <a16:creationId xmlns:a16="http://schemas.microsoft.com/office/drawing/2014/main" id="{7E91F51D-3B4B-365F-7AB3-468BFCB2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1230" y="4079612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E838D5E-FC9F-2F47-100E-351A4C90A40C}"/>
              </a:ext>
            </a:extLst>
          </p:cNvPr>
          <p:cNvSpPr txBox="1"/>
          <p:nvPr/>
        </p:nvSpPr>
        <p:spPr>
          <a:xfrm>
            <a:off x="6805637" y="4056528"/>
            <a:ext cx="100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MP-SPDZ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867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2A5E67-8D08-F843-69F6-2C1A07454B64}"/>
              </a:ext>
            </a:extLst>
          </p:cNvPr>
          <p:cNvSpPr txBox="1"/>
          <p:nvPr/>
        </p:nvSpPr>
        <p:spPr>
          <a:xfrm>
            <a:off x="467709" y="1528685"/>
            <a:ext cx="5968036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面向矩阵环的认证秘密分享：矩阵加法、矩阵常数乘法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C6ABB8B-E15C-FF74-C6FE-98027CD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73" y="1479795"/>
            <a:ext cx="5189366" cy="23473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B08E12-0AF9-B6F4-4AB2-38775ADE95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11" y="2071926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/>
              <p:nvPr/>
            </p:nvSpPr>
            <p:spPr>
              <a:xfrm>
                <a:off x="624647" y="2020999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47" y="2020999"/>
                <a:ext cx="320331" cy="369332"/>
              </a:xfrm>
              <a:prstGeom prst="rect">
                <a:avLst/>
              </a:prstGeom>
              <a:blipFill>
                <a:blip r:embed="rId4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/>
              <p:nvPr/>
            </p:nvSpPr>
            <p:spPr>
              <a:xfrm>
                <a:off x="1423853" y="2020999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3" y="2020999"/>
                <a:ext cx="3203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/>
              <p:nvPr/>
            </p:nvSpPr>
            <p:spPr>
              <a:xfrm>
                <a:off x="1352189" y="3146041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189" y="3146041"/>
                <a:ext cx="3203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/>
              <p:nvPr/>
            </p:nvSpPr>
            <p:spPr>
              <a:xfrm>
                <a:off x="1965715" y="2213008"/>
                <a:ext cx="2053622" cy="80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715" y="2213008"/>
                <a:ext cx="2053622" cy="801823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/>
              <p:nvPr/>
            </p:nvSpPr>
            <p:spPr>
              <a:xfrm>
                <a:off x="4418862" y="2213008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862" y="2213008"/>
                <a:ext cx="1838992" cy="452753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AAE9475-E49A-8917-8038-780EAC0F80D9}"/>
              </a:ext>
            </a:extLst>
          </p:cNvPr>
          <p:cNvSpPr txBox="1"/>
          <p:nvPr/>
        </p:nvSpPr>
        <p:spPr>
          <a:xfrm>
            <a:off x="1660529" y="2271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411E67-60CA-A5E6-01F0-84395645A64F}"/>
              </a:ext>
            </a:extLst>
          </p:cNvPr>
          <p:cNvSpPr txBox="1"/>
          <p:nvPr/>
        </p:nvSpPr>
        <p:spPr>
          <a:xfrm>
            <a:off x="3946506" y="2271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8D5D30D-8C3E-11EE-6712-B119EFC73BDA}"/>
                  </a:ext>
                </a:extLst>
              </p:cNvPr>
              <p:cNvSpPr txBox="1"/>
              <p:nvPr/>
            </p:nvSpPr>
            <p:spPr>
              <a:xfrm>
                <a:off x="1605745" y="3090181"/>
                <a:ext cx="2773561" cy="736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8D5D30D-8C3E-11EE-6712-B119EFC73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745" y="3090181"/>
                <a:ext cx="2773561" cy="736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644772A-88E5-7F5A-712A-1E8123AEF5FC}"/>
              </a:ext>
            </a:extLst>
          </p:cNvPr>
          <p:cNvSpPr txBox="1"/>
          <p:nvPr/>
        </p:nvSpPr>
        <p:spPr>
          <a:xfrm>
            <a:off x="904676" y="2653486"/>
            <a:ext cx="5594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venir Book" panose="02000503020000020003" pitchFamily="2" charset="0"/>
                <a:cs typeface="Arial Narrow" panose="020B0604020202020204" pitchFamily="34" charset="0"/>
              </a:rPr>
              <a:t>Add</a:t>
            </a:r>
            <a:endParaRPr lang="zh-CN" altLang="en-US" sz="1400" dirty="0">
              <a:latin typeface="Avenir Book" panose="02000503020000020003" pitchFamily="2" charset="0"/>
              <a:cs typeface="Arial Narrow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B7FE71-E4B6-5BC0-E971-3194B2755E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65" y="4140525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0C7C908-9963-54F5-867B-0D4CF553EA08}"/>
                  </a:ext>
                </a:extLst>
              </p:cNvPr>
              <p:cNvSpPr txBox="1"/>
              <p:nvPr/>
            </p:nvSpPr>
            <p:spPr>
              <a:xfrm>
                <a:off x="581901" y="4089598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0C7C908-9963-54F5-867B-0D4CF553E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01" y="4089598"/>
                <a:ext cx="32033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E200A9E-B575-3662-A332-F3ACFE1F1E43}"/>
                  </a:ext>
                </a:extLst>
              </p:cNvPr>
              <p:cNvSpPr txBox="1"/>
              <p:nvPr/>
            </p:nvSpPr>
            <p:spPr>
              <a:xfrm>
                <a:off x="1381107" y="4089598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E200A9E-B575-3662-A332-F3ACFE1F1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07" y="4089598"/>
                <a:ext cx="320331" cy="369332"/>
              </a:xfrm>
              <a:prstGeom prst="rect">
                <a:avLst/>
              </a:prstGeom>
              <a:blipFill>
                <a:blip r:embed="rId11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BB81981-1DC5-1EB1-6009-EC9BA996EB9E}"/>
                  </a:ext>
                </a:extLst>
              </p:cNvPr>
              <p:cNvSpPr txBox="1"/>
              <p:nvPr/>
            </p:nvSpPr>
            <p:spPr>
              <a:xfrm>
                <a:off x="1309443" y="5214640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BB81981-1DC5-1EB1-6009-EC9BA996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443" y="5214640"/>
                <a:ext cx="32033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CDBCB93-401D-9F2A-DCBC-3F8461AFFCB9}"/>
                  </a:ext>
                </a:extLst>
              </p:cNvPr>
              <p:cNvSpPr txBox="1"/>
              <p:nvPr/>
            </p:nvSpPr>
            <p:spPr>
              <a:xfrm>
                <a:off x="1893531" y="4187054"/>
                <a:ext cx="2053622" cy="982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常数矩阵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CDBCB93-401D-9F2A-DCBC-3F8461AFF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531" y="4187054"/>
                <a:ext cx="2053622" cy="982513"/>
              </a:xfrm>
              <a:prstGeom prst="rect">
                <a:avLst/>
              </a:prstGeom>
              <a:blipFill>
                <a:blip r:embed="rId13"/>
                <a:stretch>
                  <a:fillRect l="-3086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474465-8EF3-9B49-6CFF-209FF2FD98B3}"/>
                  </a:ext>
                </a:extLst>
              </p:cNvPr>
              <p:cNvSpPr txBox="1"/>
              <p:nvPr/>
            </p:nvSpPr>
            <p:spPr>
              <a:xfrm>
                <a:off x="4328699" y="4306145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474465-8EF3-9B49-6CFF-209FF2FD9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699" y="4306145"/>
                <a:ext cx="1838992" cy="452753"/>
              </a:xfrm>
              <a:prstGeom prst="rect">
                <a:avLst/>
              </a:prstGeom>
              <a:blipFill>
                <a:blip r:embed="rId1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138959E7-9614-9E8A-DAC7-77E3C18E68F2}"/>
              </a:ext>
            </a:extLst>
          </p:cNvPr>
          <p:cNvSpPr txBox="1"/>
          <p:nvPr/>
        </p:nvSpPr>
        <p:spPr>
          <a:xfrm>
            <a:off x="1570366" y="4364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76A668-6E6A-8302-5A0A-0E39ED3594FF}"/>
              </a:ext>
            </a:extLst>
          </p:cNvPr>
          <p:cNvSpPr txBox="1"/>
          <p:nvPr/>
        </p:nvSpPr>
        <p:spPr>
          <a:xfrm>
            <a:off x="3856343" y="4364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21AC04-4DD0-72E6-F99F-84163A7B72C7}"/>
                  </a:ext>
                </a:extLst>
              </p:cNvPr>
              <p:cNvSpPr txBox="1"/>
              <p:nvPr/>
            </p:nvSpPr>
            <p:spPr>
              <a:xfrm>
                <a:off x="1515582" y="5183318"/>
                <a:ext cx="2773561" cy="965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kumimoji="1" lang="en-US" altLang="zh-CN" b="1" dirty="0"/>
              </a:p>
              <a:p>
                <a:r>
                  <a:rPr kumimoji="1" lang="en-US" altLang="zh-CN" b="1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21AC04-4DD0-72E6-F99F-84163A7B7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582" y="5183318"/>
                <a:ext cx="2773561" cy="9655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F6DEE30F-254A-73D4-C6B0-98947F309971}"/>
              </a:ext>
            </a:extLst>
          </p:cNvPr>
          <p:cNvSpPr txBox="1"/>
          <p:nvPr/>
        </p:nvSpPr>
        <p:spPr>
          <a:xfrm>
            <a:off x="861930" y="4722085"/>
            <a:ext cx="5594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venir Book" panose="02000503020000020003" pitchFamily="2" charset="0"/>
                <a:cs typeface="Arial Narrow" panose="020B0604020202020204" pitchFamily="34" charset="0"/>
              </a:rPr>
              <a:t>Add</a:t>
            </a:r>
            <a:endParaRPr lang="zh-CN" altLang="en-US" sz="1400" dirty="0">
              <a:latin typeface="Avenir Book" panose="02000503020000020003" pitchFamily="2" charset="0"/>
              <a:cs typeface="Arial Narrow" panose="020B0604020202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C4E97A8-8150-957F-9904-2979F2A280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5181" y="4127957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FEF290E-3AC5-D288-F28B-CD55B924AAB0}"/>
                  </a:ext>
                </a:extLst>
              </p:cNvPr>
              <p:cNvSpPr txBox="1"/>
              <p:nvPr/>
            </p:nvSpPr>
            <p:spPr>
              <a:xfrm>
                <a:off x="6593517" y="4077030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FEF290E-3AC5-D288-F28B-CD55B924A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17" y="4077030"/>
                <a:ext cx="320331" cy="369332"/>
              </a:xfrm>
              <a:prstGeom prst="rect">
                <a:avLst/>
              </a:prstGeom>
              <a:blipFill>
                <a:blip r:embed="rId16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BC4DF36-A7B5-DCA7-C89C-D3A070C09CB5}"/>
                  </a:ext>
                </a:extLst>
              </p:cNvPr>
              <p:cNvSpPr txBox="1"/>
              <p:nvPr/>
            </p:nvSpPr>
            <p:spPr>
              <a:xfrm>
                <a:off x="7392723" y="4077030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BC4DF36-A7B5-DCA7-C89C-D3A070C09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723" y="4077030"/>
                <a:ext cx="320331" cy="369332"/>
              </a:xfrm>
              <a:prstGeom prst="rect">
                <a:avLst/>
              </a:prstGeom>
              <a:blipFill>
                <a:blip r:embed="rId17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5F90C91-7391-3730-F5A3-ED9D5E75ED9D}"/>
                  </a:ext>
                </a:extLst>
              </p:cNvPr>
              <p:cNvSpPr txBox="1"/>
              <p:nvPr/>
            </p:nvSpPr>
            <p:spPr>
              <a:xfrm>
                <a:off x="7321059" y="5202072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5F90C91-7391-3730-F5A3-ED9D5E75E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059" y="5202072"/>
                <a:ext cx="32033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805D972-B8A2-8744-DDB4-E0ABB91089F9}"/>
                  </a:ext>
                </a:extLst>
              </p:cNvPr>
              <p:cNvSpPr txBox="1"/>
              <p:nvPr/>
            </p:nvSpPr>
            <p:spPr>
              <a:xfrm>
                <a:off x="7920407" y="4165063"/>
                <a:ext cx="2053622" cy="982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常数矩阵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805D972-B8A2-8744-DDB4-E0ABB910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07" y="4165063"/>
                <a:ext cx="2053622" cy="982513"/>
              </a:xfrm>
              <a:prstGeom prst="rect">
                <a:avLst/>
              </a:prstGeom>
              <a:blipFill>
                <a:blip r:embed="rId19"/>
                <a:stretch>
                  <a:fillRect l="-2454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FFC5789-91D4-C410-91E9-842E79E6F33B}"/>
                  </a:ext>
                </a:extLst>
              </p:cNvPr>
              <p:cNvSpPr txBox="1"/>
              <p:nvPr/>
            </p:nvSpPr>
            <p:spPr>
              <a:xfrm>
                <a:off x="10355575" y="4284154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FFC5789-91D4-C410-91E9-842E79E6F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575" y="4284154"/>
                <a:ext cx="1838992" cy="452753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>
            <a:extLst>
              <a:ext uri="{FF2B5EF4-FFF2-40B4-BE49-F238E27FC236}">
                <a16:creationId xmlns:a16="http://schemas.microsoft.com/office/drawing/2014/main" id="{4BBFCD64-7303-9F1C-ABB4-0FE79FD233C7}"/>
              </a:ext>
            </a:extLst>
          </p:cNvPr>
          <p:cNvSpPr txBox="1"/>
          <p:nvPr/>
        </p:nvSpPr>
        <p:spPr>
          <a:xfrm>
            <a:off x="7597242" y="4342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1EDCE12-3D80-2478-2891-AF492F13BA0B}"/>
              </a:ext>
            </a:extLst>
          </p:cNvPr>
          <p:cNvSpPr txBox="1"/>
          <p:nvPr/>
        </p:nvSpPr>
        <p:spPr>
          <a:xfrm>
            <a:off x="9883219" y="4342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00521E5-CD39-FC46-76BF-7655843633B5}"/>
                  </a:ext>
                </a:extLst>
              </p:cNvPr>
              <p:cNvSpPr txBox="1"/>
              <p:nvPr/>
            </p:nvSpPr>
            <p:spPr>
              <a:xfrm>
                <a:off x="1283752" y="6204632"/>
                <a:ext cx="5316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验证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00521E5-CD39-FC46-76BF-765584363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52" y="6204632"/>
                <a:ext cx="5316550" cy="369332"/>
              </a:xfrm>
              <a:prstGeom prst="rect">
                <a:avLst/>
              </a:prstGeom>
              <a:blipFill>
                <a:blip r:embed="rId21"/>
                <a:stretch>
                  <a:fillRect l="-119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A079714-08CA-975B-7999-D933AA61C40E}"/>
                  </a:ext>
                </a:extLst>
              </p:cNvPr>
              <p:cNvSpPr txBox="1"/>
              <p:nvPr/>
            </p:nvSpPr>
            <p:spPr>
              <a:xfrm>
                <a:off x="1462823" y="3820173"/>
                <a:ext cx="5316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验证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A079714-08CA-975B-7999-D933AA61C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23" y="3820173"/>
                <a:ext cx="5316550" cy="369332"/>
              </a:xfrm>
              <a:prstGeom prst="rect">
                <a:avLst/>
              </a:prstGeom>
              <a:blipFill>
                <a:blip r:embed="rId22"/>
                <a:stretch>
                  <a:fillRect l="-955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9ED979A-3E92-401A-9197-2945F779653F}"/>
                  </a:ext>
                </a:extLst>
              </p:cNvPr>
              <p:cNvSpPr txBox="1"/>
              <p:nvPr/>
            </p:nvSpPr>
            <p:spPr>
              <a:xfrm>
                <a:off x="7477123" y="5146099"/>
                <a:ext cx="2773561" cy="736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9ED979A-3E92-401A-9197-2945F779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3" y="5146099"/>
                <a:ext cx="2773561" cy="736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D045BE4-4920-F0EA-4432-2342C9856E6D}"/>
                  </a:ext>
                </a:extLst>
              </p:cNvPr>
              <p:cNvSpPr txBox="1"/>
              <p:nvPr/>
            </p:nvSpPr>
            <p:spPr>
              <a:xfrm>
                <a:off x="7597242" y="5883310"/>
                <a:ext cx="32060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验证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D045BE4-4920-F0EA-4432-2342C9856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42" y="5883310"/>
                <a:ext cx="3206013" cy="369332"/>
              </a:xfrm>
              <a:prstGeom prst="rect">
                <a:avLst/>
              </a:prstGeom>
              <a:blipFill>
                <a:blip r:embed="rId24"/>
                <a:stretch>
                  <a:fillRect l="-1581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4C77AE38-C2BC-FA8C-2E7D-D772A1477BD6}"/>
              </a:ext>
            </a:extLst>
          </p:cNvPr>
          <p:cNvSpPr txBox="1"/>
          <p:nvPr/>
        </p:nvSpPr>
        <p:spPr>
          <a:xfrm>
            <a:off x="52850" y="2453770"/>
            <a:ext cx="64633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加法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C506D23-4DF8-23F8-1422-ABB3381A6696}"/>
              </a:ext>
            </a:extLst>
          </p:cNvPr>
          <p:cNvSpPr txBox="1"/>
          <p:nvPr/>
        </p:nvSpPr>
        <p:spPr>
          <a:xfrm>
            <a:off x="49980" y="4537419"/>
            <a:ext cx="64633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数加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847F98F-BA62-10BD-FB19-6061CB7B2766}"/>
              </a:ext>
            </a:extLst>
          </p:cNvPr>
          <p:cNvSpPr txBox="1"/>
          <p:nvPr/>
        </p:nvSpPr>
        <p:spPr>
          <a:xfrm>
            <a:off x="5872046" y="4722085"/>
            <a:ext cx="877163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左数乘</a:t>
            </a:r>
          </a:p>
        </p:txBody>
      </p:sp>
    </p:spTree>
    <p:extLst>
      <p:ext uri="{BB962C8B-B14F-4D97-AF65-F5344CB8AC3E}">
        <p14:creationId xmlns:p14="http://schemas.microsoft.com/office/powerpoint/2010/main" val="182821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6" grpId="0"/>
      <p:bldP spid="17" grpId="0"/>
      <p:bldP spid="18" grpId="0"/>
      <p:bldP spid="21" grpId="0"/>
      <p:bldP spid="23" grpId="0"/>
      <p:bldP spid="27" grpId="0" animBg="1"/>
      <p:bldP spid="33" grpId="0" animBg="1"/>
      <p:bldP spid="34" grpId="0" animBg="1"/>
      <p:bldP spid="35" grpId="0" animBg="1"/>
      <p:bldP spid="42" grpId="0"/>
      <p:bldP spid="45" grpId="0"/>
      <p:bldP spid="47" grpId="0"/>
      <p:bldP spid="48" grpId="0"/>
      <p:bldP spid="50" grpId="0"/>
      <p:bldP spid="52" grpId="0"/>
      <p:bldP spid="53" grpId="0"/>
      <p:bldP spid="55" grpId="0" animBg="1"/>
      <p:bldP spid="5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2A5E67-8D08-F843-69F6-2C1A07454B64}"/>
              </a:ext>
            </a:extLst>
          </p:cNvPr>
          <p:cNvSpPr txBox="1"/>
          <p:nvPr/>
        </p:nvSpPr>
        <p:spPr>
          <a:xfrm>
            <a:off x="467709" y="1528685"/>
            <a:ext cx="5968036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面向矩阵环的认证秘密分享：矩阵加法、矩阵常数乘法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C6ABB8B-E15C-FF74-C6FE-98027CD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73" y="1479795"/>
            <a:ext cx="5189366" cy="23473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B08E12-0AF9-B6F4-4AB2-38775ADE95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11" y="2071926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/>
              <p:nvPr/>
            </p:nvSpPr>
            <p:spPr>
              <a:xfrm>
                <a:off x="624647" y="2020999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47" y="2020999"/>
                <a:ext cx="320331" cy="369332"/>
              </a:xfrm>
              <a:prstGeom prst="rect">
                <a:avLst/>
              </a:prstGeom>
              <a:blipFill>
                <a:blip r:embed="rId4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/>
              <p:nvPr/>
            </p:nvSpPr>
            <p:spPr>
              <a:xfrm>
                <a:off x="1423853" y="2020999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3" y="2020999"/>
                <a:ext cx="3203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/>
              <p:nvPr/>
            </p:nvSpPr>
            <p:spPr>
              <a:xfrm>
                <a:off x="1352189" y="3146041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189" y="3146041"/>
                <a:ext cx="3203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/>
              <p:nvPr/>
            </p:nvSpPr>
            <p:spPr>
              <a:xfrm>
                <a:off x="1965715" y="2213008"/>
                <a:ext cx="2053622" cy="80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715" y="2213008"/>
                <a:ext cx="2053622" cy="801823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/>
              <p:nvPr/>
            </p:nvSpPr>
            <p:spPr>
              <a:xfrm>
                <a:off x="4418862" y="2213008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862" y="2213008"/>
                <a:ext cx="1838992" cy="452753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AAE9475-E49A-8917-8038-780EAC0F80D9}"/>
              </a:ext>
            </a:extLst>
          </p:cNvPr>
          <p:cNvSpPr txBox="1"/>
          <p:nvPr/>
        </p:nvSpPr>
        <p:spPr>
          <a:xfrm>
            <a:off x="1660529" y="2271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411E67-60CA-A5E6-01F0-84395645A64F}"/>
              </a:ext>
            </a:extLst>
          </p:cNvPr>
          <p:cNvSpPr txBox="1"/>
          <p:nvPr/>
        </p:nvSpPr>
        <p:spPr>
          <a:xfrm>
            <a:off x="3946506" y="2271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8D5D30D-8C3E-11EE-6712-B119EFC73BDA}"/>
                  </a:ext>
                </a:extLst>
              </p:cNvPr>
              <p:cNvSpPr txBox="1"/>
              <p:nvPr/>
            </p:nvSpPr>
            <p:spPr>
              <a:xfrm>
                <a:off x="1605745" y="3090181"/>
                <a:ext cx="2773561" cy="736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8D5D30D-8C3E-11EE-6712-B119EFC73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745" y="3090181"/>
                <a:ext cx="2773561" cy="736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644772A-88E5-7F5A-712A-1E8123AEF5FC}"/>
              </a:ext>
            </a:extLst>
          </p:cNvPr>
          <p:cNvSpPr txBox="1"/>
          <p:nvPr/>
        </p:nvSpPr>
        <p:spPr>
          <a:xfrm>
            <a:off x="904676" y="2653486"/>
            <a:ext cx="5594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venir Book" panose="02000503020000020003" pitchFamily="2" charset="0"/>
                <a:cs typeface="Arial Narrow" panose="020B0604020202020204" pitchFamily="34" charset="0"/>
              </a:rPr>
              <a:t>Add</a:t>
            </a:r>
            <a:endParaRPr lang="zh-CN" altLang="en-US" sz="1400" dirty="0">
              <a:latin typeface="Avenir Book" panose="02000503020000020003" pitchFamily="2" charset="0"/>
              <a:cs typeface="Arial Narrow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B7FE71-E4B6-5BC0-E971-3194B2755E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65" y="4140525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0C7C908-9963-54F5-867B-0D4CF553EA08}"/>
                  </a:ext>
                </a:extLst>
              </p:cNvPr>
              <p:cNvSpPr txBox="1"/>
              <p:nvPr/>
            </p:nvSpPr>
            <p:spPr>
              <a:xfrm>
                <a:off x="581901" y="4089598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0C7C908-9963-54F5-867B-0D4CF553E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01" y="4089598"/>
                <a:ext cx="32033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E200A9E-B575-3662-A332-F3ACFE1F1E43}"/>
                  </a:ext>
                </a:extLst>
              </p:cNvPr>
              <p:cNvSpPr txBox="1"/>
              <p:nvPr/>
            </p:nvSpPr>
            <p:spPr>
              <a:xfrm>
                <a:off x="1381107" y="4089598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E200A9E-B575-3662-A332-F3ACFE1F1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07" y="4089598"/>
                <a:ext cx="320331" cy="369332"/>
              </a:xfrm>
              <a:prstGeom prst="rect">
                <a:avLst/>
              </a:prstGeom>
              <a:blipFill>
                <a:blip r:embed="rId11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BB81981-1DC5-1EB1-6009-EC9BA996EB9E}"/>
                  </a:ext>
                </a:extLst>
              </p:cNvPr>
              <p:cNvSpPr txBox="1"/>
              <p:nvPr/>
            </p:nvSpPr>
            <p:spPr>
              <a:xfrm>
                <a:off x="1309443" y="5214640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BB81981-1DC5-1EB1-6009-EC9BA996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443" y="5214640"/>
                <a:ext cx="32033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CDBCB93-401D-9F2A-DCBC-3F8461AFFCB9}"/>
                  </a:ext>
                </a:extLst>
              </p:cNvPr>
              <p:cNvSpPr txBox="1"/>
              <p:nvPr/>
            </p:nvSpPr>
            <p:spPr>
              <a:xfrm>
                <a:off x="1893531" y="4187054"/>
                <a:ext cx="2053622" cy="982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常数矩阵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CDBCB93-401D-9F2A-DCBC-3F8461AFF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531" y="4187054"/>
                <a:ext cx="2053622" cy="982513"/>
              </a:xfrm>
              <a:prstGeom prst="rect">
                <a:avLst/>
              </a:prstGeom>
              <a:blipFill>
                <a:blip r:embed="rId13"/>
                <a:stretch>
                  <a:fillRect l="-3086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474465-8EF3-9B49-6CFF-209FF2FD98B3}"/>
                  </a:ext>
                </a:extLst>
              </p:cNvPr>
              <p:cNvSpPr txBox="1"/>
              <p:nvPr/>
            </p:nvSpPr>
            <p:spPr>
              <a:xfrm>
                <a:off x="4328699" y="4306145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474465-8EF3-9B49-6CFF-209FF2FD9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699" y="4306145"/>
                <a:ext cx="1838992" cy="452753"/>
              </a:xfrm>
              <a:prstGeom prst="rect">
                <a:avLst/>
              </a:prstGeom>
              <a:blipFill>
                <a:blip r:embed="rId1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138959E7-9614-9E8A-DAC7-77E3C18E68F2}"/>
              </a:ext>
            </a:extLst>
          </p:cNvPr>
          <p:cNvSpPr txBox="1"/>
          <p:nvPr/>
        </p:nvSpPr>
        <p:spPr>
          <a:xfrm>
            <a:off x="1570366" y="4364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76A668-6E6A-8302-5A0A-0E39ED3594FF}"/>
              </a:ext>
            </a:extLst>
          </p:cNvPr>
          <p:cNvSpPr txBox="1"/>
          <p:nvPr/>
        </p:nvSpPr>
        <p:spPr>
          <a:xfrm>
            <a:off x="3856343" y="4364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21AC04-4DD0-72E6-F99F-84163A7B72C7}"/>
                  </a:ext>
                </a:extLst>
              </p:cNvPr>
              <p:cNvSpPr txBox="1"/>
              <p:nvPr/>
            </p:nvSpPr>
            <p:spPr>
              <a:xfrm>
                <a:off x="1515582" y="5183318"/>
                <a:ext cx="2773561" cy="965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kumimoji="1" lang="en-US" altLang="zh-CN" b="1" dirty="0"/>
              </a:p>
              <a:p>
                <a:r>
                  <a:rPr kumimoji="1" lang="en-US" altLang="zh-CN" b="1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221AC04-4DD0-72E6-F99F-84163A7B7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582" y="5183318"/>
                <a:ext cx="2773561" cy="9655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F6DEE30F-254A-73D4-C6B0-98947F309971}"/>
              </a:ext>
            </a:extLst>
          </p:cNvPr>
          <p:cNvSpPr txBox="1"/>
          <p:nvPr/>
        </p:nvSpPr>
        <p:spPr>
          <a:xfrm>
            <a:off x="861930" y="4722085"/>
            <a:ext cx="5594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venir Book" panose="02000503020000020003" pitchFamily="2" charset="0"/>
                <a:cs typeface="Arial Narrow" panose="020B0604020202020204" pitchFamily="34" charset="0"/>
              </a:rPr>
              <a:t>Add</a:t>
            </a:r>
            <a:endParaRPr lang="zh-CN" altLang="en-US" sz="1400" dirty="0">
              <a:latin typeface="Avenir Book" panose="02000503020000020003" pitchFamily="2" charset="0"/>
              <a:cs typeface="Arial Narrow" panose="020B0604020202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C4E97A8-8150-957F-9904-2979F2A280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5181" y="4127957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FEF290E-3AC5-D288-F28B-CD55B924AAB0}"/>
                  </a:ext>
                </a:extLst>
              </p:cNvPr>
              <p:cNvSpPr txBox="1"/>
              <p:nvPr/>
            </p:nvSpPr>
            <p:spPr>
              <a:xfrm>
                <a:off x="6593517" y="4077030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FEF290E-3AC5-D288-F28B-CD55B924A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17" y="4077030"/>
                <a:ext cx="320331" cy="369332"/>
              </a:xfrm>
              <a:prstGeom prst="rect">
                <a:avLst/>
              </a:prstGeom>
              <a:blipFill>
                <a:blip r:embed="rId16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BC4DF36-A7B5-DCA7-C89C-D3A070C09CB5}"/>
                  </a:ext>
                </a:extLst>
              </p:cNvPr>
              <p:cNvSpPr txBox="1"/>
              <p:nvPr/>
            </p:nvSpPr>
            <p:spPr>
              <a:xfrm>
                <a:off x="7392723" y="4077030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BC4DF36-A7B5-DCA7-C89C-D3A070C09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723" y="4077030"/>
                <a:ext cx="320331" cy="369332"/>
              </a:xfrm>
              <a:prstGeom prst="rect">
                <a:avLst/>
              </a:prstGeom>
              <a:blipFill>
                <a:blip r:embed="rId17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5F90C91-7391-3730-F5A3-ED9D5E75ED9D}"/>
                  </a:ext>
                </a:extLst>
              </p:cNvPr>
              <p:cNvSpPr txBox="1"/>
              <p:nvPr/>
            </p:nvSpPr>
            <p:spPr>
              <a:xfrm>
                <a:off x="7321059" y="5202072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5F90C91-7391-3730-F5A3-ED9D5E75E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059" y="5202072"/>
                <a:ext cx="32033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805D972-B8A2-8744-DDB4-E0ABB91089F9}"/>
                  </a:ext>
                </a:extLst>
              </p:cNvPr>
              <p:cNvSpPr txBox="1"/>
              <p:nvPr/>
            </p:nvSpPr>
            <p:spPr>
              <a:xfrm>
                <a:off x="7920407" y="4165063"/>
                <a:ext cx="2053622" cy="982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常数矩阵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805D972-B8A2-8744-DDB4-E0ABB910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07" y="4165063"/>
                <a:ext cx="2053622" cy="982513"/>
              </a:xfrm>
              <a:prstGeom prst="rect">
                <a:avLst/>
              </a:prstGeom>
              <a:blipFill>
                <a:blip r:embed="rId19"/>
                <a:stretch>
                  <a:fillRect l="-2454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FFC5789-91D4-C410-91E9-842E79E6F33B}"/>
                  </a:ext>
                </a:extLst>
              </p:cNvPr>
              <p:cNvSpPr txBox="1"/>
              <p:nvPr/>
            </p:nvSpPr>
            <p:spPr>
              <a:xfrm>
                <a:off x="10355575" y="4284154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FFC5789-91D4-C410-91E9-842E79E6F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575" y="4284154"/>
                <a:ext cx="1838992" cy="452753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>
            <a:extLst>
              <a:ext uri="{FF2B5EF4-FFF2-40B4-BE49-F238E27FC236}">
                <a16:creationId xmlns:a16="http://schemas.microsoft.com/office/drawing/2014/main" id="{4BBFCD64-7303-9F1C-ABB4-0FE79FD233C7}"/>
              </a:ext>
            </a:extLst>
          </p:cNvPr>
          <p:cNvSpPr txBox="1"/>
          <p:nvPr/>
        </p:nvSpPr>
        <p:spPr>
          <a:xfrm>
            <a:off x="7597242" y="4342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1EDCE12-3D80-2478-2891-AF492F13BA0B}"/>
              </a:ext>
            </a:extLst>
          </p:cNvPr>
          <p:cNvSpPr txBox="1"/>
          <p:nvPr/>
        </p:nvSpPr>
        <p:spPr>
          <a:xfrm>
            <a:off x="9883219" y="4342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00521E5-CD39-FC46-76BF-7655843633B5}"/>
                  </a:ext>
                </a:extLst>
              </p:cNvPr>
              <p:cNvSpPr txBox="1"/>
              <p:nvPr/>
            </p:nvSpPr>
            <p:spPr>
              <a:xfrm>
                <a:off x="1283752" y="6204632"/>
                <a:ext cx="5316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验证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00521E5-CD39-FC46-76BF-765584363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52" y="6204632"/>
                <a:ext cx="5316550" cy="369332"/>
              </a:xfrm>
              <a:prstGeom prst="rect">
                <a:avLst/>
              </a:prstGeom>
              <a:blipFill>
                <a:blip r:embed="rId21"/>
                <a:stretch>
                  <a:fillRect l="-119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A079714-08CA-975B-7999-D933AA61C40E}"/>
                  </a:ext>
                </a:extLst>
              </p:cNvPr>
              <p:cNvSpPr txBox="1"/>
              <p:nvPr/>
            </p:nvSpPr>
            <p:spPr>
              <a:xfrm>
                <a:off x="1462823" y="3820173"/>
                <a:ext cx="5316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验证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A079714-08CA-975B-7999-D933AA61C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23" y="3820173"/>
                <a:ext cx="5316550" cy="369332"/>
              </a:xfrm>
              <a:prstGeom prst="rect">
                <a:avLst/>
              </a:prstGeom>
              <a:blipFill>
                <a:blip r:embed="rId22"/>
                <a:stretch>
                  <a:fillRect l="-955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9ED979A-3E92-401A-9197-2945F779653F}"/>
                  </a:ext>
                </a:extLst>
              </p:cNvPr>
              <p:cNvSpPr txBox="1"/>
              <p:nvPr/>
            </p:nvSpPr>
            <p:spPr>
              <a:xfrm>
                <a:off x="7477123" y="5146099"/>
                <a:ext cx="2773561" cy="736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kumimoji="1"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9ED979A-3E92-401A-9197-2945F779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3" y="5146099"/>
                <a:ext cx="2773561" cy="736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D045BE4-4920-F0EA-4432-2342C9856E6D}"/>
                  </a:ext>
                </a:extLst>
              </p:cNvPr>
              <p:cNvSpPr txBox="1"/>
              <p:nvPr/>
            </p:nvSpPr>
            <p:spPr>
              <a:xfrm>
                <a:off x="7597242" y="5883310"/>
                <a:ext cx="437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验证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D045BE4-4920-F0EA-4432-2342C9856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42" y="5883310"/>
                <a:ext cx="4371497" cy="369332"/>
              </a:xfrm>
              <a:prstGeom prst="rect">
                <a:avLst/>
              </a:prstGeom>
              <a:blipFill>
                <a:blip r:embed="rId24"/>
                <a:stretch>
                  <a:fillRect l="-115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4C77AE38-C2BC-FA8C-2E7D-D772A1477BD6}"/>
              </a:ext>
            </a:extLst>
          </p:cNvPr>
          <p:cNvSpPr txBox="1"/>
          <p:nvPr/>
        </p:nvSpPr>
        <p:spPr>
          <a:xfrm>
            <a:off x="52850" y="2453770"/>
            <a:ext cx="64633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加法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C506D23-4DF8-23F8-1422-ABB3381A6696}"/>
              </a:ext>
            </a:extLst>
          </p:cNvPr>
          <p:cNvSpPr txBox="1"/>
          <p:nvPr/>
        </p:nvSpPr>
        <p:spPr>
          <a:xfrm>
            <a:off x="49980" y="4537419"/>
            <a:ext cx="64633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数加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847F98F-BA62-10BD-FB19-6061CB7B2766}"/>
              </a:ext>
            </a:extLst>
          </p:cNvPr>
          <p:cNvSpPr txBox="1"/>
          <p:nvPr/>
        </p:nvSpPr>
        <p:spPr>
          <a:xfrm>
            <a:off x="5872046" y="4722085"/>
            <a:ext cx="877163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右数乘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722AB4-8083-C058-D79B-1FA25B3387B3}"/>
              </a:ext>
            </a:extLst>
          </p:cNvPr>
          <p:cNvSpPr txBox="1"/>
          <p:nvPr/>
        </p:nvSpPr>
        <p:spPr>
          <a:xfrm>
            <a:off x="7651086" y="6317138"/>
            <a:ext cx="2954655" cy="369332"/>
          </a:xfrm>
          <a:prstGeom prst="rect">
            <a:avLst/>
          </a:prstGeom>
          <a:solidFill>
            <a:srgbClr val="FFD7D6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右数乘无法本地计算！！！</a:t>
            </a:r>
          </a:p>
        </p:txBody>
      </p:sp>
    </p:spTree>
    <p:extLst>
      <p:ext uri="{BB962C8B-B14F-4D97-AF65-F5344CB8AC3E}">
        <p14:creationId xmlns:p14="http://schemas.microsoft.com/office/powerpoint/2010/main" val="32015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2A5E67-8D08-F843-69F6-2C1A07454B64}"/>
              </a:ext>
            </a:extLst>
          </p:cNvPr>
          <p:cNvSpPr txBox="1"/>
          <p:nvPr/>
        </p:nvSpPr>
        <p:spPr>
          <a:xfrm>
            <a:off x="467709" y="1528685"/>
            <a:ext cx="4154297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面向矩阵环的认证秘密分享：矩阵乘法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C6ABB8B-E15C-FF74-C6FE-98027CD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73" y="1479795"/>
            <a:ext cx="5189366" cy="23473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B08E12-0AF9-B6F4-4AB2-38775ADE95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5" y="2051105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/>
              <p:nvPr/>
            </p:nvSpPr>
            <p:spPr>
              <a:xfrm>
                <a:off x="617501" y="2000178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01" y="2000178"/>
                <a:ext cx="320331" cy="369332"/>
              </a:xfrm>
              <a:prstGeom prst="rect">
                <a:avLst/>
              </a:prstGeom>
              <a:blipFill>
                <a:blip r:embed="rId4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/>
              <p:nvPr/>
            </p:nvSpPr>
            <p:spPr>
              <a:xfrm>
                <a:off x="1416707" y="2000178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07" y="2000178"/>
                <a:ext cx="3203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/>
              <p:nvPr/>
            </p:nvSpPr>
            <p:spPr>
              <a:xfrm>
                <a:off x="1345043" y="3125220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43" y="3125220"/>
                <a:ext cx="3203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48B84E0-F992-7D21-58EA-612DC60AD7DC}"/>
                  </a:ext>
                </a:extLst>
              </p:cNvPr>
              <p:cNvSpPr txBox="1"/>
              <p:nvPr/>
            </p:nvSpPr>
            <p:spPr>
              <a:xfrm>
                <a:off x="365300" y="3917754"/>
                <a:ext cx="6240877" cy="87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kumimoji="1" lang="en-US" altLang="zh-CN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     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48B84E0-F992-7D21-58EA-612DC60AD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0" y="3917754"/>
                <a:ext cx="6240877" cy="874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/>
              <p:nvPr/>
            </p:nvSpPr>
            <p:spPr>
              <a:xfrm>
                <a:off x="1915709" y="2051105"/>
                <a:ext cx="2053622" cy="80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709" y="2051105"/>
                <a:ext cx="2053622" cy="801823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/>
              <p:nvPr/>
            </p:nvSpPr>
            <p:spPr>
              <a:xfrm>
                <a:off x="4368856" y="2051105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56" y="2051105"/>
                <a:ext cx="1838992" cy="452753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E08DC4-D05F-F934-FB30-61376CDBF9D2}"/>
                  </a:ext>
                </a:extLst>
              </p:cNvPr>
              <p:cNvSpPr txBox="1"/>
              <p:nvPr/>
            </p:nvSpPr>
            <p:spPr>
              <a:xfrm>
                <a:off x="1915709" y="2833490"/>
                <a:ext cx="2053622" cy="1151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E08DC4-D05F-F934-FB30-61376CDBF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709" y="2833490"/>
                <a:ext cx="2053622" cy="1151213"/>
              </a:xfrm>
              <a:prstGeom prst="rect">
                <a:avLst/>
              </a:prstGeom>
              <a:blipFill>
                <a:blip r:embed="rId10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AAE9475-E49A-8917-8038-780EAC0F80D9}"/>
              </a:ext>
            </a:extLst>
          </p:cNvPr>
          <p:cNvSpPr txBox="1"/>
          <p:nvPr/>
        </p:nvSpPr>
        <p:spPr>
          <a:xfrm>
            <a:off x="1610523" y="2109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E624350-24AF-077E-4651-558D3166DFE0}"/>
              </a:ext>
            </a:extLst>
          </p:cNvPr>
          <p:cNvSpPr txBox="1"/>
          <p:nvPr/>
        </p:nvSpPr>
        <p:spPr>
          <a:xfrm>
            <a:off x="1610523" y="28920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持有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411E67-60CA-A5E6-01F0-84395645A64F}"/>
              </a:ext>
            </a:extLst>
          </p:cNvPr>
          <p:cNvSpPr txBox="1"/>
          <p:nvPr/>
        </p:nvSpPr>
        <p:spPr>
          <a:xfrm>
            <a:off x="3896500" y="2109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6AB960A-463A-1550-DADC-364433393AC6}"/>
              </a:ext>
            </a:extLst>
          </p:cNvPr>
          <p:cNvSpPr txBox="1"/>
          <p:nvPr/>
        </p:nvSpPr>
        <p:spPr>
          <a:xfrm>
            <a:off x="126390" y="2483596"/>
            <a:ext cx="64633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乘法</a:t>
            </a:r>
          </a:p>
        </p:txBody>
      </p:sp>
      <p:sp>
        <p:nvSpPr>
          <p:cNvPr id="47" name="Right Brace 7">
            <a:extLst>
              <a:ext uri="{FF2B5EF4-FFF2-40B4-BE49-F238E27FC236}">
                <a16:creationId xmlns:a16="http://schemas.microsoft.com/office/drawing/2014/main" id="{7EE3BB8F-E971-B65E-B726-6561A3D093EA}"/>
              </a:ext>
            </a:extLst>
          </p:cNvPr>
          <p:cNvSpPr/>
          <p:nvPr/>
        </p:nvSpPr>
        <p:spPr>
          <a:xfrm rot="10800000" flipH="1">
            <a:off x="3794714" y="2927060"/>
            <a:ext cx="203572" cy="990694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62469B-0FD8-A54C-01F6-71BA24134CE0}"/>
              </a:ext>
            </a:extLst>
          </p:cNvPr>
          <p:cNvSpPr txBox="1"/>
          <p:nvPr/>
        </p:nvSpPr>
        <p:spPr>
          <a:xfrm>
            <a:off x="3998286" y="32713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矩阵乘法三元组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847C35F-CF54-22C1-24F7-FB6D49B5590E}"/>
                  </a:ext>
                </a:extLst>
              </p:cNvPr>
              <p:cNvSpPr txBox="1"/>
              <p:nvPr/>
            </p:nvSpPr>
            <p:spPr>
              <a:xfrm>
                <a:off x="689165" y="4908448"/>
                <a:ext cx="5109614" cy="183242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公开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 i="0" dirty="0" smtClean="0"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 dirty="0"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b="1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847C35F-CF54-22C1-24F7-FB6D49B55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65" y="4908448"/>
                <a:ext cx="5109614" cy="1832425"/>
              </a:xfrm>
              <a:prstGeom prst="rect">
                <a:avLst/>
              </a:prstGeom>
              <a:blipFill>
                <a:blip r:embed="rId11"/>
                <a:stretch>
                  <a:fillRect l="-496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4FA28CF-2A76-C530-8827-7F3D6DD9769D}"/>
                  </a:ext>
                </a:extLst>
              </p:cNvPr>
              <p:cNvSpPr txBox="1"/>
              <p:nvPr/>
            </p:nvSpPr>
            <p:spPr>
              <a:xfrm>
                <a:off x="5871549" y="6350865"/>
                <a:ext cx="60971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验证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endParaRPr kumimoji="1" lang="en-US" altLang="zh-CN" b="1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4FA28CF-2A76-C530-8827-7F3D6DD9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549" y="6350865"/>
                <a:ext cx="6097190" cy="369332"/>
              </a:xfrm>
              <a:prstGeom prst="rect">
                <a:avLst/>
              </a:prstGeom>
              <a:blipFill>
                <a:blip r:embed="rId12"/>
                <a:stretch>
                  <a:fillRect l="-832"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68D973F-90DA-4D6C-6B0E-028B3D0FE986}"/>
                  </a:ext>
                </a:extLst>
              </p:cNvPr>
              <p:cNvSpPr txBox="1"/>
              <p:nvPr/>
            </p:nvSpPr>
            <p:spPr>
              <a:xfrm>
                <a:off x="6284713" y="5873431"/>
                <a:ext cx="45309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𝚫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68D973F-90DA-4D6C-6B0E-028B3D0FE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713" y="5873431"/>
                <a:ext cx="45309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11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5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2A5E67-8D08-F843-69F6-2C1A07454B64}"/>
              </a:ext>
            </a:extLst>
          </p:cNvPr>
          <p:cNvSpPr txBox="1"/>
          <p:nvPr/>
        </p:nvSpPr>
        <p:spPr>
          <a:xfrm>
            <a:off x="467709" y="1528685"/>
            <a:ext cx="4154297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面向矩阵环的认证秘密分享：矩阵乘法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C6ABB8B-E15C-FF74-C6FE-98027CD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73" y="1479795"/>
            <a:ext cx="5189366" cy="23473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B08E12-0AF9-B6F4-4AB2-38775ADE95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5" y="2051105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/>
              <p:nvPr/>
            </p:nvSpPr>
            <p:spPr>
              <a:xfrm>
                <a:off x="617501" y="2000178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01" y="2000178"/>
                <a:ext cx="320331" cy="369332"/>
              </a:xfrm>
              <a:prstGeom prst="rect">
                <a:avLst/>
              </a:prstGeom>
              <a:blipFill>
                <a:blip r:embed="rId4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/>
              <p:nvPr/>
            </p:nvSpPr>
            <p:spPr>
              <a:xfrm>
                <a:off x="1416707" y="2000178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07" y="2000178"/>
                <a:ext cx="3203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/>
              <p:nvPr/>
            </p:nvSpPr>
            <p:spPr>
              <a:xfrm>
                <a:off x="1345043" y="3125220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43" y="3125220"/>
                <a:ext cx="3203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48B84E0-F992-7D21-58EA-612DC60AD7DC}"/>
                  </a:ext>
                </a:extLst>
              </p:cNvPr>
              <p:cNvSpPr txBox="1"/>
              <p:nvPr/>
            </p:nvSpPr>
            <p:spPr>
              <a:xfrm>
                <a:off x="365300" y="3917754"/>
                <a:ext cx="6240877" cy="87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kumimoji="1" lang="en-US" altLang="zh-CN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     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48B84E0-F992-7D21-58EA-612DC60AD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0" y="3917754"/>
                <a:ext cx="6240877" cy="874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/>
              <p:nvPr/>
            </p:nvSpPr>
            <p:spPr>
              <a:xfrm>
                <a:off x="1915709" y="2051105"/>
                <a:ext cx="2053622" cy="80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709" y="2051105"/>
                <a:ext cx="2053622" cy="801823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/>
              <p:nvPr/>
            </p:nvSpPr>
            <p:spPr>
              <a:xfrm>
                <a:off x="4368856" y="2051105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56" y="2051105"/>
                <a:ext cx="1838992" cy="452753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E08DC4-D05F-F934-FB30-61376CDBF9D2}"/>
                  </a:ext>
                </a:extLst>
              </p:cNvPr>
              <p:cNvSpPr txBox="1"/>
              <p:nvPr/>
            </p:nvSpPr>
            <p:spPr>
              <a:xfrm>
                <a:off x="1915709" y="2833490"/>
                <a:ext cx="2053622" cy="1151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E08DC4-D05F-F934-FB30-61376CDBF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709" y="2833490"/>
                <a:ext cx="2053622" cy="1151213"/>
              </a:xfrm>
              <a:prstGeom prst="rect">
                <a:avLst/>
              </a:prstGeom>
              <a:blipFill>
                <a:blip r:embed="rId10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AAE9475-E49A-8917-8038-780EAC0F80D9}"/>
              </a:ext>
            </a:extLst>
          </p:cNvPr>
          <p:cNvSpPr txBox="1"/>
          <p:nvPr/>
        </p:nvSpPr>
        <p:spPr>
          <a:xfrm>
            <a:off x="1610523" y="2109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E624350-24AF-077E-4651-558D3166DFE0}"/>
              </a:ext>
            </a:extLst>
          </p:cNvPr>
          <p:cNvSpPr txBox="1"/>
          <p:nvPr/>
        </p:nvSpPr>
        <p:spPr>
          <a:xfrm>
            <a:off x="1610523" y="28920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持有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411E67-60CA-A5E6-01F0-84395645A64F}"/>
              </a:ext>
            </a:extLst>
          </p:cNvPr>
          <p:cNvSpPr txBox="1"/>
          <p:nvPr/>
        </p:nvSpPr>
        <p:spPr>
          <a:xfrm>
            <a:off x="3896500" y="2109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6AB960A-463A-1550-DADC-364433393AC6}"/>
              </a:ext>
            </a:extLst>
          </p:cNvPr>
          <p:cNvSpPr txBox="1"/>
          <p:nvPr/>
        </p:nvSpPr>
        <p:spPr>
          <a:xfrm>
            <a:off x="126390" y="2483596"/>
            <a:ext cx="64633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乘法</a:t>
            </a:r>
          </a:p>
        </p:txBody>
      </p:sp>
      <p:sp>
        <p:nvSpPr>
          <p:cNvPr id="47" name="Right Brace 7">
            <a:extLst>
              <a:ext uri="{FF2B5EF4-FFF2-40B4-BE49-F238E27FC236}">
                <a16:creationId xmlns:a16="http://schemas.microsoft.com/office/drawing/2014/main" id="{7EE3BB8F-E971-B65E-B726-6561A3D093EA}"/>
              </a:ext>
            </a:extLst>
          </p:cNvPr>
          <p:cNvSpPr/>
          <p:nvPr/>
        </p:nvSpPr>
        <p:spPr>
          <a:xfrm rot="10800000" flipH="1">
            <a:off x="3794714" y="2927060"/>
            <a:ext cx="203572" cy="990694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62469B-0FD8-A54C-01F6-71BA24134CE0}"/>
              </a:ext>
            </a:extLst>
          </p:cNvPr>
          <p:cNvSpPr txBox="1"/>
          <p:nvPr/>
        </p:nvSpPr>
        <p:spPr>
          <a:xfrm>
            <a:off x="3998286" y="32713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矩阵乘法三元组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847C35F-CF54-22C1-24F7-FB6D49B5590E}"/>
                  </a:ext>
                </a:extLst>
              </p:cNvPr>
              <p:cNvSpPr txBox="1"/>
              <p:nvPr/>
            </p:nvSpPr>
            <p:spPr>
              <a:xfrm>
                <a:off x="689165" y="4908448"/>
                <a:ext cx="5109614" cy="183665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公开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 i="0" dirty="0" smtClean="0"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 dirty="0"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b="1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847C35F-CF54-22C1-24F7-FB6D49B55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65" y="4908448"/>
                <a:ext cx="5109614" cy="1836657"/>
              </a:xfrm>
              <a:prstGeom prst="rect">
                <a:avLst/>
              </a:prstGeom>
              <a:blipFill>
                <a:blip r:embed="rId11"/>
                <a:stretch>
                  <a:fillRect l="-496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C8464CC-36B8-505A-B9C2-D7F40324D136}"/>
                  </a:ext>
                </a:extLst>
              </p:cNvPr>
              <p:cNvSpPr txBox="1"/>
              <p:nvPr/>
            </p:nvSpPr>
            <p:spPr>
              <a:xfrm>
                <a:off x="6210430" y="3821439"/>
                <a:ext cx="5700783" cy="1605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/>
                  <a:t>如何计算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𝑨𝑬</m:t>
                        </m:r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en-US" altLang="zh-CN" dirty="0"/>
                  <a:t>?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/>
                  <a:t>可知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𝑨𝑬</m:t>
                            </m:r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𝚫</m:t>
                            </m:r>
                          </m:e>
                        </m:d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𝐀𝐄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d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𝚫</m:t>
                            </m:r>
                          </m:e>
                        </m:d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𝐀𝐄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d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𝚫</m:t>
                            </m:r>
                          </m:e>
                        </m:d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𝐀𝐄</m:t>
                        </m:r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p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𝐑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C8464CC-36B8-505A-B9C2-D7F40324D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430" y="3821439"/>
                <a:ext cx="5700783" cy="1605952"/>
              </a:xfrm>
              <a:prstGeom prst="rect">
                <a:avLst/>
              </a:prstGeom>
              <a:blipFill>
                <a:blip r:embed="rId12"/>
                <a:stretch>
                  <a:fillRect l="-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23EBBFB-8546-918C-FBDD-AE2C34123808}"/>
                  </a:ext>
                </a:extLst>
              </p:cNvPr>
              <p:cNvSpPr txBox="1"/>
              <p:nvPr/>
            </p:nvSpPr>
            <p:spPr>
              <a:xfrm>
                <a:off x="6210430" y="5323987"/>
                <a:ext cx="5758309" cy="982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/>
                  <a:t>准备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kumimoji="1" lang="zh-CN" altLang="en-US" dirty="0"/>
                  <a:t>的认证秘密份额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，打开</a:t>
                </a:r>
                <a14:m>
                  <m:oMath xmlns:m="http://schemas.openxmlformats.org/officeDocument/2006/math">
                    <m:r>
                      <a:rPr kumimoji="1" lang="en-US" altLang="zh-CN" b="1" smtClean="0">
                        <a:latin typeface="Cambria Math" panose="02040503050406030204" pitchFamily="18" charset="0"/>
                      </a:rPr>
                      <m:t>𝐀𝐄</m:t>
                    </m:r>
                    <m:r>
                      <a:rPr kumimoji="1" lang="en-US" altLang="zh-CN" b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1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kumimoji="1" lang="zh-CN" altLang="en-US" dirty="0"/>
                  <a:t>，计算上式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23EBBFB-8546-918C-FBDD-AE2C34123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430" y="5323987"/>
                <a:ext cx="5758309" cy="982513"/>
              </a:xfrm>
              <a:prstGeom prst="rect">
                <a:avLst/>
              </a:prstGeom>
              <a:blipFill>
                <a:blip r:embed="rId13"/>
                <a:stretch>
                  <a:fillRect l="-881" r="-4846"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CF8095-3DE1-06F4-3B29-F6559C1C0483}"/>
                  </a:ext>
                </a:extLst>
              </p:cNvPr>
              <p:cNvSpPr txBox="1"/>
              <p:nvPr/>
            </p:nvSpPr>
            <p:spPr>
              <a:xfrm>
                <a:off x="6285994" y="6350865"/>
                <a:ext cx="5758309" cy="369332"/>
              </a:xfrm>
              <a:prstGeom prst="rect">
                <a:avLst/>
              </a:prstGeom>
              <a:solidFill>
                <a:srgbClr val="FFD7D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/>
                  <a:t>问题</a:t>
                </a:r>
                <a:r>
                  <a:rPr kumimoji="1" lang="zh-CN" altLang="en-US" dirty="0"/>
                  <a:t>：没有</a:t>
                </a:r>
                <a14:m>
                  <m:oMath xmlns:m="http://schemas.openxmlformats.org/officeDocument/2006/math">
                    <m:r>
                      <a:rPr kumimoji="1" lang="en-US" altLang="zh-CN" b="1" smtClean="0">
                        <a:latin typeface="Cambria Math" panose="02040503050406030204" pitchFamily="18" charset="0"/>
                      </a:rPr>
                      <m:t>𝐀𝐄</m:t>
                    </m:r>
                    <m:r>
                      <a:rPr kumimoji="1" lang="en-US" altLang="zh-CN" b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1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kumimoji="1" lang="zh-CN" altLang="en-US" dirty="0"/>
                  <a:t>的消息认证码，无法验证其正确性！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CF8095-3DE1-06F4-3B29-F6559C1C0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94" y="6350865"/>
                <a:ext cx="5758309" cy="369332"/>
              </a:xfrm>
              <a:prstGeom prst="rect">
                <a:avLst/>
              </a:prstGeom>
              <a:blipFill>
                <a:blip r:embed="rId14"/>
                <a:stretch>
                  <a:fillRect l="-659"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8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2A5E67-8D08-F843-69F6-2C1A07454B64}"/>
              </a:ext>
            </a:extLst>
          </p:cNvPr>
          <p:cNvSpPr txBox="1"/>
          <p:nvPr/>
        </p:nvSpPr>
        <p:spPr>
          <a:xfrm>
            <a:off x="467709" y="1528685"/>
            <a:ext cx="4154297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面向矩阵环的认证秘密分享：矩阵乘法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C6ABB8B-E15C-FF74-C6FE-98027CDA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73" y="1479795"/>
            <a:ext cx="5189366" cy="23473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B08E12-0AF9-B6F4-4AB2-38775ADE95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5" y="2051105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/>
              <p:nvPr/>
            </p:nvSpPr>
            <p:spPr>
              <a:xfrm>
                <a:off x="617501" y="2000178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01" y="2000178"/>
                <a:ext cx="320331" cy="369332"/>
              </a:xfrm>
              <a:prstGeom prst="rect">
                <a:avLst/>
              </a:prstGeom>
              <a:blipFill>
                <a:blip r:embed="rId4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/>
              <p:nvPr/>
            </p:nvSpPr>
            <p:spPr>
              <a:xfrm>
                <a:off x="1416707" y="2000178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07" y="2000178"/>
                <a:ext cx="3203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/>
              <p:nvPr/>
            </p:nvSpPr>
            <p:spPr>
              <a:xfrm>
                <a:off x="1345043" y="3125220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43" y="3125220"/>
                <a:ext cx="3203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48B84E0-F992-7D21-58EA-612DC60AD7DC}"/>
                  </a:ext>
                </a:extLst>
              </p:cNvPr>
              <p:cNvSpPr txBox="1"/>
              <p:nvPr/>
            </p:nvSpPr>
            <p:spPr>
              <a:xfrm>
                <a:off x="365300" y="3917754"/>
                <a:ext cx="6240877" cy="87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kumimoji="1" lang="en-US" altLang="zh-CN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     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48B84E0-F992-7D21-58EA-612DC60AD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00" y="3917754"/>
                <a:ext cx="6240877" cy="874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/>
              <p:nvPr/>
            </p:nvSpPr>
            <p:spPr>
              <a:xfrm>
                <a:off x="1915709" y="2051105"/>
                <a:ext cx="2053622" cy="80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709" y="2051105"/>
                <a:ext cx="2053622" cy="801823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/>
              <p:nvPr/>
            </p:nvSpPr>
            <p:spPr>
              <a:xfrm>
                <a:off x="4368856" y="2051105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56" y="2051105"/>
                <a:ext cx="1838992" cy="452753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E08DC4-D05F-F934-FB30-61376CDBF9D2}"/>
                  </a:ext>
                </a:extLst>
              </p:cNvPr>
              <p:cNvSpPr txBox="1"/>
              <p:nvPr/>
            </p:nvSpPr>
            <p:spPr>
              <a:xfrm>
                <a:off x="1915709" y="2833490"/>
                <a:ext cx="2053622" cy="1151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E08DC4-D05F-F934-FB30-61376CDBF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709" y="2833490"/>
                <a:ext cx="2053622" cy="1151213"/>
              </a:xfrm>
              <a:prstGeom prst="rect">
                <a:avLst/>
              </a:prstGeom>
              <a:blipFill>
                <a:blip r:embed="rId10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AAE9475-E49A-8917-8038-780EAC0F80D9}"/>
              </a:ext>
            </a:extLst>
          </p:cNvPr>
          <p:cNvSpPr txBox="1"/>
          <p:nvPr/>
        </p:nvSpPr>
        <p:spPr>
          <a:xfrm>
            <a:off x="1610523" y="2109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E624350-24AF-077E-4651-558D3166DFE0}"/>
              </a:ext>
            </a:extLst>
          </p:cNvPr>
          <p:cNvSpPr txBox="1"/>
          <p:nvPr/>
        </p:nvSpPr>
        <p:spPr>
          <a:xfrm>
            <a:off x="1610523" y="28920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持有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411E67-60CA-A5E6-01F0-84395645A64F}"/>
              </a:ext>
            </a:extLst>
          </p:cNvPr>
          <p:cNvSpPr txBox="1"/>
          <p:nvPr/>
        </p:nvSpPr>
        <p:spPr>
          <a:xfrm>
            <a:off x="3896500" y="2109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6AB960A-463A-1550-DADC-364433393AC6}"/>
              </a:ext>
            </a:extLst>
          </p:cNvPr>
          <p:cNvSpPr txBox="1"/>
          <p:nvPr/>
        </p:nvSpPr>
        <p:spPr>
          <a:xfrm>
            <a:off x="126390" y="2483596"/>
            <a:ext cx="64633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乘法</a:t>
            </a:r>
          </a:p>
        </p:txBody>
      </p:sp>
      <p:sp>
        <p:nvSpPr>
          <p:cNvPr id="47" name="Right Brace 7">
            <a:extLst>
              <a:ext uri="{FF2B5EF4-FFF2-40B4-BE49-F238E27FC236}">
                <a16:creationId xmlns:a16="http://schemas.microsoft.com/office/drawing/2014/main" id="{7EE3BB8F-E971-B65E-B726-6561A3D093EA}"/>
              </a:ext>
            </a:extLst>
          </p:cNvPr>
          <p:cNvSpPr/>
          <p:nvPr/>
        </p:nvSpPr>
        <p:spPr>
          <a:xfrm rot="10800000" flipH="1">
            <a:off x="3794714" y="2927060"/>
            <a:ext cx="203572" cy="990694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62469B-0FD8-A54C-01F6-71BA24134CE0}"/>
              </a:ext>
            </a:extLst>
          </p:cNvPr>
          <p:cNvSpPr txBox="1"/>
          <p:nvPr/>
        </p:nvSpPr>
        <p:spPr>
          <a:xfrm>
            <a:off x="3998286" y="32713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矩阵乘法三元组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847C35F-CF54-22C1-24F7-FB6D49B5590E}"/>
                  </a:ext>
                </a:extLst>
              </p:cNvPr>
              <p:cNvSpPr txBox="1"/>
              <p:nvPr/>
            </p:nvSpPr>
            <p:spPr>
              <a:xfrm>
                <a:off x="689165" y="4908448"/>
                <a:ext cx="5109614" cy="183665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公开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 i="0" dirty="0" smtClean="0"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 dirty="0"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b="1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847C35F-CF54-22C1-24F7-FB6D49B55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65" y="4908448"/>
                <a:ext cx="5109614" cy="1836657"/>
              </a:xfrm>
              <a:prstGeom prst="rect">
                <a:avLst/>
              </a:prstGeom>
              <a:blipFill>
                <a:blip r:embed="rId11"/>
                <a:stretch>
                  <a:fillRect l="-496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C8464CC-36B8-505A-B9C2-D7F40324D136}"/>
                  </a:ext>
                </a:extLst>
              </p:cNvPr>
              <p:cNvSpPr txBox="1"/>
              <p:nvPr/>
            </p:nvSpPr>
            <p:spPr>
              <a:xfrm>
                <a:off x="6210430" y="3821439"/>
                <a:ext cx="5700783" cy="1605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/>
                  <a:t>如何计算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𝑨𝑬</m:t>
                        </m:r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en-US" altLang="zh-CN" dirty="0"/>
                  <a:t>?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/>
                  <a:t>可知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𝑨𝑬</m:t>
                            </m:r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𝚫</m:t>
                            </m:r>
                          </m:e>
                        </m:d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𝐀𝐄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d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𝚫</m:t>
                            </m:r>
                          </m:e>
                        </m:d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𝐀𝐄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d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kumimoji="1" lang="en-US" altLang="zh-CN" b="1">
                                <a:latin typeface="Cambria Math" panose="02040503050406030204" pitchFamily="18" charset="0"/>
                              </a:rPr>
                              <m:t>𝚫</m:t>
                            </m:r>
                          </m:e>
                        </m:d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𝐀𝐄</m:t>
                        </m:r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p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𝐑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C8464CC-36B8-505A-B9C2-D7F40324D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430" y="3821439"/>
                <a:ext cx="5700783" cy="1605952"/>
              </a:xfrm>
              <a:prstGeom prst="rect">
                <a:avLst/>
              </a:prstGeom>
              <a:blipFill>
                <a:blip r:embed="rId12"/>
                <a:stretch>
                  <a:fillRect l="-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AF81DC-5AE7-82FC-9ED1-77AE50ED9F1F}"/>
                  </a:ext>
                </a:extLst>
              </p:cNvPr>
              <p:cNvSpPr txBox="1"/>
              <p:nvPr/>
            </p:nvSpPr>
            <p:spPr>
              <a:xfrm>
                <a:off x="6207848" y="5155248"/>
                <a:ext cx="5893665" cy="1686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/>
                  <a:t>准备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kumimoji="1" lang="zh-CN" altLang="en-US" dirty="0"/>
                  <a:t>的认证秘密份额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，以及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kumimoji="1" lang="zh-CN" altLang="en-US" dirty="0"/>
                  <a:t>的认证秘密份额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，打开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CN" altLang="en-US" dirty="0"/>
                  <a:t>（可计算其消息认证码）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AF81DC-5AE7-82FC-9ED1-77AE50ED9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848" y="5155248"/>
                <a:ext cx="5893665" cy="1686039"/>
              </a:xfrm>
              <a:prstGeom prst="rect">
                <a:avLst/>
              </a:prstGeom>
              <a:blipFill>
                <a:blip r:embed="rId13"/>
                <a:stretch>
                  <a:fillRect l="-645" r="-860" b="-4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C31CFF8-FD43-1DB1-2A4B-CE3AEA2164D9}"/>
                  </a:ext>
                </a:extLst>
              </p:cNvPr>
              <p:cNvSpPr txBox="1"/>
              <p:nvPr/>
            </p:nvSpPr>
            <p:spPr>
              <a:xfrm>
                <a:off x="9788467" y="6363558"/>
                <a:ext cx="1838992" cy="374270"/>
              </a:xfrm>
              <a:prstGeom prst="rect">
                <a:avLst/>
              </a:prstGeom>
              <a:solidFill>
                <a:srgbClr val="FFD7D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𝑨𝑬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C31CFF8-FD43-1DB1-2A4B-CE3AEA216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467" y="6363558"/>
                <a:ext cx="1838992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8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935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不诚实大多数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协议研究背景和现状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F63A188-2514-80DE-BD1F-D820E70EDFB4}"/>
                  </a:ext>
                </a:extLst>
              </p:cNvPr>
              <p:cNvSpPr txBox="1"/>
              <p:nvPr/>
            </p:nvSpPr>
            <p:spPr>
              <a:xfrm>
                <a:off x="467709" y="895020"/>
                <a:ext cx="11343776" cy="96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诚实大多数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MPC</a:t>
                </a: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协议和不诚实大多数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MPC</a:t>
                </a: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协议</a:t>
                </a:r>
                <a:endPara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是参与方总数，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kumimoji="1"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是不诚实参与方数量的上界</a:t>
                </a:r>
                <a:endPara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F63A188-2514-80DE-BD1F-D820E70E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895020"/>
                <a:ext cx="11343776" cy="960712"/>
              </a:xfrm>
              <a:prstGeom prst="rect">
                <a:avLst/>
              </a:prstGeom>
              <a:blipFill>
                <a:blip r:embed="rId2"/>
                <a:stretch>
                  <a:fillRect l="-447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EF5292C-738D-40C8-199B-22E4830511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530" y="2022518"/>
            <a:ext cx="3197488" cy="3306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83522EC4-344A-A673-2AB5-DB08FEC6F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747430"/>
                  </p:ext>
                </p:extLst>
              </p:nvPr>
            </p:nvGraphicFramePr>
            <p:xfrm>
              <a:off x="7435615" y="2422252"/>
              <a:ext cx="4375870" cy="268160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036481">
                      <a:extLst>
                        <a:ext uri="{9D8B030D-6E8A-4147-A177-3AD203B41FA5}">
                          <a16:colId xmlns:a16="http://schemas.microsoft.com/office/drawing/2014/main" val="3546545124"/>
                        </a:ext>
                      </a:extLst>
                    </a:gridCol>
                    <a:gridCol w="2339389">
                      <a:extLst>
                        <a:ext uri="{9D8B030D-6E8A-4147-A177-3AD203B41FA5}">
                          <a16:colId xmlns:a16="http://schemas.microsoft.com/office/drawing/2014/main" val="28878931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诚实大多数</a:t>
                          </a:r>
                          <a: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MPC</a:t>
                          </a:r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不诚实大多数</a:t>
                          </a:r>
                          <a: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MPC</a:t>
                          </a:r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92704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通信复杂度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𝑂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通信复杂度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𝑂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310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可只用对称密码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必须依赖公钥密码学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8873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可实现信息论安全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只能实现计算安全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70917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可实现公平性、保证输出交付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仅能达到中止安全</a:t>
                          </a:r>
                          <a:endPara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899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83522EC4-344A-A673-2AB5-DB08FEC6F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747430"/>
                  </p:ext>
                </p:extLst>
              </p:nvPr>
            </p:nvGraphicFramePr>
            <p:xfrm>
              <a:off x="7435615" y="2422252"/>
              <a:ext cx="4375870" cy="268160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036481">
                      <a:extLst>
                        <a:ext uri="{9D8B030D-6E8A-4147-A177-3AD203B41FA5}">
                          <a16:colId xmlns:a16="http://schemas.microsoft.com/office/drawing/2014/main" val="3546545124"/>
                        </a:ext>
                      </a:extLst>
                    </a:gridCol>
                    <a:gridCol w="2339389">
                      <a:extLst>
                        <a:ext uri="{9D8B030D-6E8A-4147-A177-3AD203B41FA5}">
                          <a16:colId xmlns:a16="http://schemas.microsoft.com/office/drawing/2014/main" val="2887893134"/>
                        </a:ext>
                      </a:extLst>
                    </a:gridCol>
                  </a:tblGrid>
                  <a:tr h="4540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诚实大多数</a:t>
                          </a:r>
                          <a: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MPC</a:t>
                          </a:r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不诚实大多数</a:t>
                          </a:r>
                          <a: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MPC</a:t>
                          </a:r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9270474"/>
                      </a:ext>
                    </a:extLst>
                  </a:tr>
                  <a:tr h="4540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21" t="-100000" r="-11614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7568" t="-100000" r="-1081" b="-4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310940"/>
                      </a:ext>
                    </a:extLst>
                  </a:tr>
                  <a:tr h="4540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可只用对称密码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必须依赖公钥密码学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8873858"/>
                      </a:ext>
                    </a:extLst>
                  </a:tr>
                  <a:tr h="4540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可实现信息论安全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只能实现计算安全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7091715"/>
                      </a:ext>
                    </a:extLst>
                  </a:tr>
                  <a:tr h="8655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可实现公平性、保证输出交付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仅能达到中止安全</a:t>
                          </a:r>
                          <a:endPara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899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E5A6585-7136-8A57-A844-B516C51411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9579" y="2022518"/>
            <a:ext cx="3391678" cy="33065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A09907-A7B3-D23A-3FF9-0602A2030FD8}"/>
              </a:ext>
            </a:extLst>
          </p:cNvPr>
          <p:cNvSpPr txBox="1"/>
          <p:nvPr/>
        </p:nvSpPr>
        <p:spPr>
          <a:xfrm>
            <a:off x="512530" y="5329103"/>
            <a:ext cx="374496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基于复制秘密共享的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3PC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4PC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基于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Shamir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秘密共享的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E1EFAB-C1D4-7EDD-B7CB-EBD6CFECC561}"/>
              </a:ext>
            </a:extLst>
          </p:cNvPr>
          <p:cNvSpPr txBox="1"/>
          <p:nvPr/>
        </p:nvSpPr>
        <p:spPr>
          <a:xfrm>
            <a:off x="4537054" y="5329103"/>
            <a:ext cx="4260574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基于混淆电路的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2PC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基于加性秘密共享的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0023DF-9269-15D3-0DFF-EC850F9E8F78}"/>
              </a:ext>
            </a:extLst>
          </p:cNvPr>
          <p:cNvSpPr txBox="1"/>
          <p:nvPr/>
        </p:nvSpPr>
        <p:spPr>
          <a:xfrm>
            <a:off x="7435615" y="2022518"/>
            <a:ext cx="437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恶意</a:t>
            </a:r>
            <a:r>
              <a:rPr kumimoji="1" lang="en-US" altLang="zh-CN" dirty="0"/>
              <a:t>MPC</a:t>
            </a:r>
            <a:r>
              <a:rPr kumimoji="1" lang="zh-CN" altLang="en-US" dirty="0"/>
              <a:t>协议根据不诚实参与方数量划分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0E06EB-C3EC-112A-6119-73D9A56F5420}"/>
              </a:ext>
            </a:extLst>
          </p:cNvPr>
          <p:cNvSpPr txBox="1"/>
          <p:nvPr/>
        </p:nvSpPr>
        <p:spPr>
          <a:xfrm>
            <a:off x="7660817" y="5103857"/>
            <a:ext cx="4375871" cy="1197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中止安全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(Security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 abort)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公平性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(Fairness)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保证输出交付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Guaranteed output delivery)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998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2A5E67-8D08-F843-69F6-2C1A07454B64}"/>
              </a:ext>
            </a:extLst>
          </p:cNvPr>
          <p:cNvSpPr txBox="1"/>
          <p:nvPr/>
        </p:nvSpPr>
        <p:spPr>
          <a:xfrm>
            <a:off x="467709" y="1528685"/>
            <a:ext cx="5968036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面向矩阵环的认证秘密分享：基于矩阵六元组的矩阵乘法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B08E12-0AF9-B6F4-4AB2-38775ADE95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2" y="2080987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/>
              <p:nvPr/>
            </p:nvSpPr>
            <p:spPr>
              <a:xfrm>
                <a:off x="583658" y="2030060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9732F-97ED-AA71-D5C7-8D2ECB54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58" y="2030060"/>
                <a:ext cx="32033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/>
              <p:nvPr/>
            </p:nvSpPr>
            <p:spPr>
              <a:xfrm>
                <a:off x="1382864" y="2030060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AEE246-1A93-156B-A461-CE9BAE3F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864" y="2030060"/>
                <a:ext cx="3203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/>
              <p:nvPr/>
            </p:nvSpPr>
            <p:spPr>
              <a:xfrm>
                <a:off x="1311200" y="3155102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41BCC6-4F5B-988E-BC40-900C5A6F2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200" y="3155102"/>
                <a:ext cx="3203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/>
              <p:nvPr/>
            </p:nvSpPr>
            <p:spPr>
              <a:xfrm>
                <a:off x="1881866" y="2080987"/>
                <a:ext cx="2053622" cy="80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A8697A7-CE82-513D-4D2D-23A51062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866" y="2080987"/>
                <a:ext cx="2053622" cy="801823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/>
              <p:nvPr/>
            </p:nvSpPr>
            <p:spPr>
              <a:xfrm>
                <a:off x="4335013" y="2080987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614FE4-59DC-EB2F-5A37-BBA0E68B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013" y="2080987"/>
                <a:ext cx="1838992" cy="452753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E08DC4-D05F-F934-FB30-61376CDBF9D2}"/>
                  </a:ext>
                </a:extLst>
              </p:cNvPr>
              <p:cNvSpPr txBox="1"/>
              <p:nvPr/>
            </p:nvSpPr>
            <p:spPr>
              <a:xfrm>
                <a:off x="1881866" y="2863372"/>
                <a:ext cx="2053622" cy="1151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E08DC4-D05F-F934-FB30-61376CDBF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866" y="2863372"/>
                <a:ext cx="2053622" cy="1151213"/>
              </a:xfrm>
              <a:prstGeom prst="rect">
                <a:avLst/>
              </a:prstGeom>
              <a:blipFill>
                <a:blip r:embed="rId8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5AAE9475-E49A-8917-8038-780EAC0F80D9}"/>
              </a:ext>
            </a:extLst>
          </p:cNvPr>
          <p:cNvSpPr txBox="1"/>
          <p:nvPr/>
        </p:nvSpPr>
        <p:spPr>
          <a:xfrm>
            <a:off x="1576680" y="21395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E624350-24AF-077E-4651-558D3166DFE0}"/>
              </a:ext>
            </a:extLst>
          </p:cNvPr>
          <p:cNvSpPr txBox="1"/>
          <p:nvPr/>
        </p:nvSpPr>
        <p:spPr>
          <a:xfrm>
            <a:off x="1576680" y="29219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持有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411E67-60CA-A5E6-01F0-84395645A64F}"/>
              </a:ext>
            </a:extLst>
          </p:cNvPr>
          <p:cNvSpPr txBox="1"/>
          <p:nvPr/>
        </p:nvSpPr>
        <p:spPr>
          <a:xfrm>
            <a:off x="3862657" y="21395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8FD1BC7-C36B-A7EE-1A1E-119547ACA944}"/>
                  </a:ext>
                </a:extLst>
              </p:cNvPr>
              <p:cNvSpPr txBox="1"/>
              <p:nvPr/>
            </p:nvSpPr>
            <p:spPr>
              <a:xfrm>
                <a:off x="5986392" y="2046343"/>
                <a:ext cx="5972247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/>
                  <a:t>根据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b="1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计算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8FD1BC7-C36B-A7EE-1A1E-119547ACA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392" y="2046343"/>
                <a:ext cx="5972247" cy="1289905"/>
              </a:xfrm>
              <a:prstGeom prst="rect">
                <a:avLst/>
              </a:prstGeom>
              <a:blipFill>
                <a:blip r:embed="rId9"/>
                <a:stretch>
                  <a:fillRect l="-849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73CD73-6878-19E8-593C-9706A83049EF}"/>
                  </a:ext>
                </a:extLst>
              </p:cNvPr>
              <p:cNvSpPr txBox="1"/>
              <p:nvPr/>
            </p:nvSpPr>
            <p:spPr>
              <a:xfrm>
                <a:off x="1740249" y="4768620"/>
                <a:ext cx="2192156" cy="50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73CD73-6878-19E8-593C-9706A8304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249" y="4768620"/>
                <a:ext cx="2192156" cy="501356"/>
              </a:xfrm>
              <a:prstGeom prst="rect">
                <a:avLst/>
              </a:prstGeom>
              <a:blipFill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2ED37C4-BDCE-6D58-B043-15F18CDFA40B}"/>
                  </a:ext>
                </a:extLst>
              </p:cNvPr>
              <p:cNvSpPr txBox="1"/>
              <p:nvPr/>
            </p:nvSpPr>
            <p:spPr>
              <a:xfrm>
                <a:off x="1740249" y="4355567"/>
                <a:ext cx="2192156" cy="441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2ED37C4-BDCE-6D58-B043-15F18CDF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249" y="4355567"/>
                <a:ext cx="2192156" cy="441403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A796DF6-556C-0D8A-9390-9372C1121A92}"/>
                  </a:ext>
                </a:extLst>
              </p:cNvPr>
              <p:cNvSpPr txBox="1"/>
              <p:nvPr/>
            </p:nvSpPr>
            <p:spPr>
              <a:xfrm>
                <a:off x="1812599" y="3880487"/>
                <a:ext cx="2192156" cy="50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A796DF6-556C-0D8A-9390-9372C1121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99" y="3880487"/>
                <a:ext cx="2192156" cy="501356"/>
              </a:xfrm>
              <a:prstGeom prst="rect">
                <a:avLst/>
              </a:prstGeom>
              <a:blipFill>
                <a:blip r:embed="rId1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22381C-F08A-EE90-34C0-FFEE929F1F42}"/>
                  </a:ext>
                </a:extLst>
              </p:cNvPr>
              <p:cNvSpPr txBox="1"/>
              <p:nvPr/>
            </p:nvSpPr>
            <p:spPr>
              <a:xfrm>
                <a:off x="4732440" y="3429000"/>
                <a:ext cx="7294300" cy="23658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公开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/>
                  <a:t>本地计算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begChr m:val="⟨"/>
                        <m:endChr m:val="⟩"/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，并打开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𝐨𝐩𝐞𝐧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d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/>
                  <a:t>本地计算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𝑨𝑬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dirty="0"/>
                  <a:t>，并计算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𝑨𝑬</m:t>
                        </m:r>
                      </m:e>
                    </m:d>
                    <m:r>
                      <a:rPr kumimoji="1" lang="en-US" altLang="zh-C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22381C-F08A-EE90-34C0-FFEE929F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40" y="3429000"/>
                <a:ext cx="7294300" cy="2365840"/>
              </a:xfrm>
              <a:prstGeom prst="rect">
                <a:avLst/>
              </a:prstGeom>
              <a:blipFill>
                <a:blip r:embed="rId13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7E6FA8E-AF68-B714-0569-9363CDB3A415}"/>
                  </a:ext>
                </a:extLst>
              </p:cNvPr>
              <p:cNvSpPr txBox="1"/>
              <p:nvPr/>
            </p:nvSpPr>
            <p:spPr>
              <a:xfrm>
                <a:off x="4852583" y="5839051"/>
                <a:ext cx="6505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验证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𝑨𝑬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endParaRPr kumimoji="1" lang="en-US" altLang="zh-CN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7E6FA8E-AF68-B714-0569-9363CDB3A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83" y="5839051"/>
                <a:ext cx="6505980" cy="369332"/>
              </a:xfrm>
              <a:prstGeom prst="rect">
                <a:avLst/>
              </a:prstGeom>
              <a:blipFill>
                <a:blip r:embed="rId14"/>
                <a:stretch>
                  <a:fillRect l="-78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5A1096E-21F9-70DE-432A-0B56F1722296}"/>
              </a:ext>
            </a:extLst>
          </p:cNvPr>
          <p:cNvSpPr txBox="1"/>
          <p:nvPr/>
        </p:nvSpPr>
        <p:spPr>
          <a:xfrm>
            <a:off x="81745" y="2503509"/>
            <a:ext cx="64633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乘法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B065B1-F772-391F-8C81-8A7905B889D0}"/>
              </a:ext>
            </a:extLst>
          </p:cNvPr>
          <p:cNvSpPr txBox="1"/>
          <p:nvPr/>
        </p:nvSpPr>
        <p:spPr>
          <a:xfrm>
            <a:off x="4132419" y="2998922"/>
            <a:ext cx="472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矩阵乘法六元组</a:t>
            </a:r>
          </a:p>
        </p:txBody>
      </p:sp>
      <p:sp>
        <p:nvSpPr>
          <p:cNvPr id="10" name="Right Brace 7">
            <a:extLst>
              <a:ext uri="{FF2B5EF4-FFF2-40B4-BE49-F238E27FC236}">
                <a16:creationId xmlns:a16="http://schemas.microsoft.com/office/drawing/2014/main" id="{C81DCBC2-EAF5-1399-4F2B-D6899CD787FF}"/>
              </a:ext>
            </a:extLst>
          </p:cNvPr>
          <p:cNvSpPr/>
          <p:nvPr/>
        </p:nvSpPr>
        <p:spPr>
          <a:xfrm rot="10800000" flipH="1">
            <a:off x="3797863" y="3011219"/>
            <a:ext cx="203572" cy="2167999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0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存在以下两个难点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学论网-www.xuelun.me">
                <a:extLst>
                  <a:ext uri="{FF2B5EF4-FFF2-40B4-BE49-F238E27FC236}">
                    <a16:creationId xmlns:a16="http://schemas.microsoft.com/office/drawing/2014/main" id="{29A773BA-06C6-B21D-FA43-A4555728E213}"/>
                  </a:ext>
                </a:extLst>
              </p:cNvPr>
              <p:cNvSpPr txBox="1"/>
              <p:nvPr/>
            </p:nvSpPr>
            <p:spPr>
              <a:xfrm>
                <a:off x="659219" y="1946399"/>
                <a:ext cx="5484147" cy="161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难点</a:t>
                </a: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：现有</a:t>
                </a: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类协议只支持标量认证秘密分享</a:t>
                </a:r>
                <a:endPara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现有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类协议只支持标量形式的认证秘密分享，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CKR+20</a:t>
                </a:r>
                <a:r>
                  <a:rPr kumimoji="1" lang="en-US" altLang="zh-CN" baseline="30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[9]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将其直接扩展成矩阵形式的认证秘密分享，认证秘密分享的密钥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和秘密矩阵维度一样大</a:t>
                </a:r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学论网-www.xuelun.me">
                <a:extLst>
                  <a:ext uri="{FF2B5EF4-FFF2-40B4-BE49-F238E27FC236}">
                    <a16:creationId xmlns:a16="http://schemas.microsoft.com/office/drawing/2014/main" id="{29A773BA-06C6-B21D-FA43-A4555728E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9" y="1946399"/>
                <a:ext cx="5484147" cy="1612621"/>
              </a:xfrm>
              <a:prstGeom prst="rect">
                <a:avLst/>
              </a:prstGeom>
              <a:blipFill>
                <a:blip r:embed="rId2"/>
                <a:stretch>
                  <a:fillRect l="-2540" r="-1617" b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学论网-专注原创-www.xuelun.me">
            <a:extLst>
              <a:ext uri="{FF2B5EF4-FFF2-40B4-BE49-F238E27FC236}">
                <a16:creationId xmlns:a16="http://schemas.microsoft.com/office/drawing/2014/main" id="{C115AA3F-8B53-26CA-8D80-CFE238DD980F}"/>
              </a:ext>
            </a:extLst>
          </p:cNvPr>
          <p:cNvSpPr/>
          <p:nvPr/>
        </p:nvSpPr>
        <p:spPr>
          <a:xfrm>
            <a:off x="507131" y="2040901"/>
            <a:ext cx="72000" cy="1548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学论网-www.xuelun.me">
                <a:extLst>
                  <a:ext uri="{FF2B5EF4-FFF2-40B4-BE49-F238E27FC236}">
                    <a16:creationId xmlns:a16="http://schemas.microsoft.com/office/drawing/2014/main" id="{FBB3A503-E2AD-311B-6503-22A4C104DB32}"/>
                  </a:ext>
                </a:extLst>
              </p:cNvPr>
              <p:cNvSpPr txBox="1"/>
              <p:nvPr/>
            </p:nvSpPr>
            <p:spPr>
              <a:xfrm>
                <a:off x="6680642" y="1946399"/>
                <a:ext cx="5484147" cy="2110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难点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：矩阵乘法不满足交换律，且环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协议较复杂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矩阵乘法不满足交换律，即</a:t>
                </a:r>
                <a14:m>
                  <m:oMath xmlns:m="http://schemas.openxmlformats.org/officeDocument/2006/math">
                    <m:r>
                      <a:rPr lang="en" altLang="zh-CN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，导致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矩阵乘法分成左右乘法，且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左右乘法不等价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。而且，环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协议设计较为复杂，例如</a:t>
                </a:r>
                <a:r>
                  <a:rPr lang="en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上进行计算，在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上验证，该技术实现起来较为困难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学论网-www.xuelun.me">
                <a:extLst>
                  <a:ext uri="{FF2B5EF4-FFF2-40B4-BE49-F238E27FC236}">
                    <a16:creationId xmlns:a16="http://schemas.microsoft.com/office/drawing/2014/main" id="{FBB3A503-E2AD-311B-6503-22A4C104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642" y="1946399"/>
                <a:ext cx="5484147" cy="2110129"/>
              </a:xfrm>
              <a:prstGeom prst="rect">
                <a:avLst/>
              </a:prstGeom>
              <a:blipFill>
                <a:blip r:embed="rId3"/>
                <a:stretch>
                  <a:fillRect l="-2771" r="-2540" b="-47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学论网-专注原创-www.xuelun.me">
            <a:extLst>
              <a:ext uri="{FF2B5EF4-FFF2-40B4-BE49-F238E27FC236}">
                <a16:creationId xmlns:a16="http://schemas.microsoft.com/office/drawing/2014/main" id="{313137E6-E4A6-2036-979A-C5C807A5FEE7}"/>
              </a:ext>
            </a:extLst>
          </p:cNvPr>
          <p:cNvSpPr/>
          <p:nvPr/>
        </p:nvSpPr>
        <p:spPr>
          <a:xfrm>
            <a:off x="6528554" y="2040901"/>
            <a:ext cx="72000" cy="154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08F50F-B56F-D460-7EA1-78E56D357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09" y="3819921"/>
            <a:ext cx="5665436" cy="27022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7B6566-8266-4226-B2BE-5A6BD7FBA77C}"/>
              </a:ext>
            </a:extLst>
          </p:cNvPr>
          <p:cNvSpPr txBox="1"/>
          <p:nvPr/>
        </p:nvSpPr>
        <p:spPr>
          <a:xfrm>
            <a:off x="112117" y="6596390"/>
            <a:ext cx="118566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Chen H, Kim M,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Razenshteyn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I, et al. Maliciously secure matrix multiplication with applications to private deep learning[C]//Advances in Cryptology–ASIACRYPT 2020: 31-59.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F42C11-EB32-1DCB-5A94-3EE2FDFF495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840" y="4295018"/>
            <a:ext cx="4586291" cy="2310650"/>
          </a:xfrm>
          <a:prstGeom prst="rect">
            <a:avLst/>
          </a:prstGeom>
        </p:spPr>
      </p:pic>
      <p:pic>
        <p:nvPicPr>
          <p:cNvPr id="1026" name="Picture 2" descr="Owner avatar">
            <a:extLst>
              <a:ext uri="{FF2B5EF4-FFF2-40B4-BE49-F238E27FC236}">
                <a16:creationId xmlns:a16="http://schemas.microsoft.com/office/drawing/2014/main" id="{7E91F51D-3B4B-365F-7AB3-468BFCB2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1230" y="4079612"/>
            <a:ext cx="26161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E838D5E-FC9F-2F47-100E-351A4C90A40C}"/>
              </a:ext>
            </a:extLst>
          </p:cNvPr>
          <p:cNvSpPr txBox="1"/>
          <p:nvPr/>
        </p:nvSpPr>
        <p:spPr>
          <a:xfrm>
            <a:off x="6805637" y="4056528"/>
            <a:ext cx="100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MP-SPDZ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71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A5E67-8D08-F843-69F6-2C1A07454B64}"/>
                  </a:ext>
                </a:extLst>
              </p:cNvPr>
              <p:cNvSpPr txBox="1"/>
              <p:nvPr/>
            </p:nvSpPr>
            <p:spPr>
              <a:xfrm>
                <a:off x="467709" y="1528685"/>
                <a:ext cx="4011422" cy="4643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将上述结果推广到矩阵环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A5E67-8D08-F843-69F6-2C1A07454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28685"/>
                <a:ext cx="4011422" cy="464382"/>
              </a:xfrm>
              <a:prstGeom prst="roundRect">
                <a:avLst/>
              </a:prstGeom>
              <a:blipFill>
                <a:blip r:embed="rId2"/>
                <a:stretch>
                  <a:fillRect l="-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5F5A2C2-5289-F636-8A2B-5EDDA5058AE9}"/>
                  </a:ext>
                </a:extLst>
              </p:cNvPr>
              <p:cNvSpPr/>
              <p:nvPr/>
            </p:nvSpPr>
            <p:spPr>
              <a:xfrm>
                <a:off x="794579" y="3907509"/>
                <a:ext cx="7584573" cy="2350238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称为面向矩阵环的认证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加性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秘密份额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是秘密值的加性秘密份额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×1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是全局密钥的加性秘密份额，是一个向量而不是矩阵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×1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是消息认证码的加性秘密份额，满足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注：原文一开始采用的即为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方阵，实际上不是方阵也可以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5F5A2C2-5289-F636-8A2B-5EDDA5058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79" y="3907509"/>
                <a:ext cx="7584573" cy="2350238"/>
              </a:xfrm>
              <a:prstGeom prst="rect">
                <a:avLst/>
              </a:prstGeom>
              <a:blipFill>
                <a:blip r:embed="rId3"/>
                <a:stretch>
                  <a:fillRect l="-500" b="-5882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3D0DC31-E638-BB77-31DC-0FB8CAF4DD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907" y="2542054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9104FC-83AA-F1E4-2C3E-CF4F03410ECA}"/>
                  </a:ext>
                </a:extLst>
              </p:cNvPr>
              <p:cNvSpPr txBox="1"/>
              <p:nvPr/>
            </p:nvSpPr>
            <p:spPr>
              <a:xfrm>
                <a:off x="3176209" y="2758888"/>
                <a:ext cx="294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9104FC-83AA-F1E4-2C3E-CF4F03410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09" y="2758888"/>
                <a:ext cx="294119" cy="276999"/>
              </a:xfrm>
              <a:prstGeom prst="rect">
                <a:avLst/>
              </a:prstGeom>
              <a:blipFill>
                <a:blip r:embed="rId5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521A8D6-D3D9-C0DD-815C-DA59F4A79B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289" y="2542054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0D550D-4EE1-C7CC-816B-89B2E1429E9F}"/>
                  </a:ext>
                </a:extLst>
              </p:cNvPr>
              <p:cNvSpPr txBox="1"/>
              <p:nvPr/>
            </p:nvSpPr>
            <p:spPr>
              <a:xfrm>
                <a:off x="5677591" y="2758888"/>
                <a:ext cx="287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0D550D-4EE1-C7CC-816B-89B2E1429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591" y="2758888"/>
                <a:ext cx="287964" cy="276999"/>
              </a:xfrm>
              <a:prstGeom prst="rect">
                <a:avLst/>
              </a:prstGeom>
              <a:blipFill>
                <a:blip r:embed="rId6"/>
                <a:stretch>
                  <a:fillRect l="-125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30AA6CA-C8AA-8FF1-7358-588E557A27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66" y="2542054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60348A-384E-58E6-1607-C21FE731E7C9}"/>
                  </a:ext>
                </a:extLst>
              </p:cNvPr>
              <p:cNvSpPr txBox="1"/>
              <p:nvPr/>
            </p:nvSpPr>
            <p:spPr>
              <a:xfrm>
                <a:off x="938068" y="2758888"/>
                <a:ext cx="28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60348A-384E-58E6-1607-C21FE731E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68" y="2758888"/>
                <a:ext cx="288797" cy="276999"/>
              </a:xfrm>
              <a:prstGeom prst="rect">
                <a:avLst/>
              </a:prstGeom>
              <a:blipFill>
                <a:blip r:embed="rId7"/>
                <a:stretch>
                  <a:fillRect l="-12500" r="-41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CDEA9E-EEDC-8AE3-6758-68BE17416286}"/>
                  </a:ext>
                </a:extLst>
              </p:cNvPr>
              <p:cNvSpPr txBox="1"/>
              <p:nvPr/>
            </p:nvSpPr>
            <p:spPr>
              <a:xfrm>
                <a:off x="4414083" y="2696858"/>
                <a:ext cx="349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CDEA9E-EEDC-8AE3-6758-68BE17416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083" y="2696858"/>
                <a:ext cx="3497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FF75C9-2F6D-217D-26C1-E5D762C261B2}"/>
                  </a:ext>
                </a:extLst>
              </p:cNvPr>
              <p:cNvSpPr txBox="1"/>
              <p:nvPr/>
            </p:nvSpPr>
            <p:spPr>
              <a:xfrm>
                <a:off x="112117" y="3143698"/>
                <a:ext cx="62588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  ⋯,      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FF75C9-2F6D-217D-26C1-E5D762C2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7" y="3143698"/>
                <a:ext cx="6258828" cy="276999"/>
              </a:xfrm>
              <a:prstGeom prst="rect">
                <a:avLst/>
              </a:prstGeom>
              <a:blipFill>
                <a:blip r:embed="rId9"/>
                <a:stretch>
                  <a:fillRect t="-8696" r="-40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CCBA75B-844B-3A08-CCCC-57D06C469343}"/>
                  </a:ext>
                </a:extLst>
              </p:cNvPr>
              <p:cNvSpPr txBox="1"/>
              <p:nvPr/>
            </p:nvSpPr>
            <p:spPr>
              <a:xfrm>
                <a:off x="745063" y="3430863"/>
                <a:ext cx="2053622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CCBA75B-844B-3A08-CCCC-57D06C469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3" y="3430863"/>
                <a:ext cx="2053622" cy="387927"/>
              </a:xfrm>
              <a:prstGeom prst="rect">
                <a:avLst/>
              </a:prstGeom>
              <a:blipFill>
                <a:blip r:embed="rId1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D58693B-70F0-94C4-92D6-2F07CD037B16}"/>
                  </a:ext>
                </a:extLst>
              </p:cNvPr>
              <p:cNvSpPr txBox="1"/>
              <p:nvPr/>
            </p:nvSpPr>
            <p:spPr>
              <a:xfrm>
                <a:off x="3061109" y="3425797"/>
                <a:ext cx="205362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D58693B-70F0-94C4-92D6-2F07CD037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09" y="3425797"/>
                <a:ext cx="2053622" cy="392993"/>
              </a:xfrm>
              <a:prstGeom prst="rect">
                <a:avLst/>
              </a:prstGeom>
              <a:blipFill>
                <a:blip r:embed="rId11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F3198B-964B-6B4E-021C-E9A5382F7FDD}"/>
                  </a:ext>
                </a:extLst>
              </p:cNvPr>
              <p:cNvSpPr txBox="1"/>
              <p:nvPr/>
            </p:nvSpPr>
            <p:spPr>
              <a:xfrm>
                <a:off x="5531241" y="3430863"/>
                <a:ext cx="205362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F3198B-964B-6B4E-021C-E9A5382F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41" y="3430863"/>
                <a:ext cx="2053622" cy="392993"/>
              </a:xfrm>
              <a:prstGeom prst="rect">
                <a:avLst/>
              </a:prstGeom>
              <a:blipFill>
                <a:blip r:embed="rId12"/>
                <a:stretch>
                  <a:fillRect r="-1227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605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A5E67-8D08-F843-69F6-2C1A07454B64}"/>
                  </a:ext>
                </a:extLst>
              </p:cNvPr>
              <p:cNvSpPr txBox="1"/>
              <p:nvPr/>
            </p:nvSpPr>
            <p:spPr>
              <a:xfrm>
                <a:off x="467709" y="1528685"/>
                <a:ext cx="4011422" cy="4643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将上述结果推广到矩阵环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A5E67-8D08-F843-69F6-2C1A07454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28685"/>
                <a:ext cx="4011422" cy="464382"/>
              </a:xfrm>
              <a:prstGeom prst="roundRect">
                <a:avLst/>
              </a:prstGeom>
              <a:blipFill>
                <a:blip r:embed="rId2"/>
                <a:stretch>
                  <a:fillRect l="-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21E6B427-87FA-EE64-F9E1-62A34AA1B733}"/>
              </a:ext>
            </a:extLst>
          </p:cNvPr>
          <p:cNvSpPr txBox="1"/>
          <p:nvPr/>
        </p:nvSpPr>
        <p:spPr>
          <a:xfrm>
            <a:off x="6743760" y="1394067"/>
            <a:ext cx="5224979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加法错误攻击成功的概率是多少？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D17F7A9-5818-D6F3-7308-A43A9C9E2E99}"/>
                  </a:ext>
                </a:extLst>
              </p:cNvPr>
              <p:cNvSpPr txBox="1"/>
              <p:nvPr/>
            </p:nvSpPr>
            <p:spPr>
              <a:xfrm>
                <a:off x="7188525" y="1785413"/>
                <a:ext cx="4780214" cy="96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0" dirty="0"/>
                  <a:t>给定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b="0" dirty="0"/>
                  <a:t>，伪造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b="0" dirty="0"/>
                  <a:t>使得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满足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D17F7A9-5818-D6F3-7308-A43A9C9E2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525" y="1785413"/>
                <a:ext cx="4780214" cy="962443"/>
              </a:xfrm>
              <a:prstGeom prst="rect">
                <a:avLst/>
              </a:prstGeom>
              <a:blipFill>
                <a:blip r:embed="rId3"/>
                <a:stretch>
                  <a:fillRect l="-52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39C9C8B-FAA9-9577-2DCB-6E574E98200D}"/>
                  </a:ext>
                </a:extLst>
              </p:cNvPr>
              <p:cNvSpPr txBox="1"/>
              <p:nvPr/>
            </p:nvSpPr>
            <p:spPr>
              <a:xfrm>
                <a:off x="7042389" y="3497890"/>
                <a:ext cx="4972943" cy="46192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39C9C8B-FAA9-9577-2DCB-6E574E982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389" y="3497890"/>
                <a:ext cx="4972943" cy="461921"/>
              </a:xfrm>
              <a:prstGeom prst="rect">
                <a:avLst/>
              </a:prstGeom>
              <a:blipFill>
                <a:blip r:embed="rId4"/>
                <a:stretch>
                  <a:fillRect l="-6091" t="-73684" b="-1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7D302FA-A9BC-9F05-D999-B8675CA84598}"/>
                  </a:ext>
                </a:extLst>
              </p:cNvPr>
              <p:cNvSpPr txBox="1"/>
              <p:nvPr/>
            </p:nvSpPr>
            <p:spPr>
              <a:xfrm>
                <a:off x="7042389" y="2937436"/>
                <a:ext cx="4972942" cy="426592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7D302FA-A9BC-9F05-D999-B8675CA8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389" y="2937436"/>
                <a:ext cx="4972942" cy="426592"/>
              </a:xfrm>
              <a:prstGeom prst="rect">
                <a:avLst/>
              </a:prstGeom>
              <a:blipFill>
                <a:blip r:embed="rId5"/>
                <a:stretch>
                  <a:fillRect l="-6091" t="-86111" b="-130556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EEC991D-5493-24F7-3FED-4B7BD6BB9AFA}"/>
                  </a:ext>
                </a:extLst>
              </p:cNvPr>
              <p:cNvSpPr txBox="1"/>
              <p:nvPr/>
            </p:nvSpPr>
            <p:spPr>
              <a:xfrm>
                <a:off x="6985406" y="4068486"/>
                <a:ext cx="4406737" cy="461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)×</m:t>
                    </m:r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EEC991D-5493-24F7-3FED-4B7BD6BB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06" y="4068486"/>
                <a:ext cx="4406737" cy="461921"/>
              </a:xfrm>
              <a:prstGeom prst="rect">
                <a:avLst/>
              </a:prstGeom>
              <a:blipFill>
                <a:blip r:embed="rId6"/>
                <a:stretch>
                  <a:fillRect t="-78378" b="-1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714F097-6625-6493-3A29-2D9324B73819}"/>
                  </a:ext>
                </a:extLst>
              </p:cNvPr>
              <p:cNvSpPr txBox="1"/>
              <p:nvPr/>
            </p:nvSpPr>
            <p:spPr>
              <a:xfrm>
                <a:off x="7042389" y="4593221"/>
                <a:ext cx="4892365" cy="515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C00000"/>
                    </a:solidFill>
                  </a:rPr>
                  <a:t>伪造成功的概率为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，要求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，但是不现实</a:t>
                </a: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714F097-6625-6493-3A29-2D9324B73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389" y="4593221"/>
                <a:ext cx="4892365" cy="515398"/>
              </a:xfrm>
              <a:prstGeom prst="rect">
                <a:avLst/>
              </a:prstGeom>
              <a:blipFill>
                <a:blip r:embed="rId7"/>
                <a:stretch>
                  <a:fillRect l="-1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图片 42">
            <a:extLst>
              <a:ext uri="{FF2B5EF4-FFF2-40B4-BE49-F238E27FC236}">
                <a16:creationId xmlns:a16="http://schemas.microsoft.com/office/drawing/2014/main" id="{52BD0D4D-B6BE-A49A-47FA-E4AC1A207D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261" y="2088526"/>
            <a:ext cx="6604533" cy="30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92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A5E67-8D08-F843-69F6-2C1A07454B64}"/>
                  </a:ext>
                </a:extLst>
              </p:cNvPr>
              <p:cNvSpPr txBox="1"/>
              <p:nvPr/>
            </p:nvSpPr>
            <p:spPr>
              <a:xfrm>
                <a:off x="467709" y="1528685"/>
                <a:ext cx="4011422" cy="4252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将上述结果推广到矩阵环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A5E67-8D08-F843-69F6-2C1A07454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28685"/>
                <a:ext cx="4011422" cy="425223"/>
              </a:xfrm>
              <a:prstGeom prst="roundRect">
                <a:avLst/>
              </a:prstGeom>
              <a:blipFill>
                <a:blip r:embed="rId2"/>
                <a:stretch>
                  <a:fillRect l="-629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1E6B427-87FA-EE64-F9E1-62A34AA1B733}"/>
                  </a:ext>
                </a:extLst>
              </p:cNvPr>
              <p:cNvSpPr txBox="1"/>
              <p:nvPr/>
            </p:nvSpPr>
            <p:spPr>
              <a:xfrm>
                <a:off x="6743760" y="1394067"/>
                <a:ext cx="5224979" cy="576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增强安全性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：使用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1E6B427-87FA-EE64-F9E1-62A34AA1B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60" y="1394067"/>
                <a:ext cx="5224979" cy="576825"/>
              </a:xfrm>
              <a:prstGeom prst="rect">
                <a:avLst/>
              </a:prstGeom>
              <a:blipFill>
                <a:blip r:embed="rId3"/>
                <a:stretch>
                  <a:fillRect l="-484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片 48">
            <a:extLst>
              <a:ext uri="{FF2B5EF4-FFF2-40B4-BE49-F238E27FC236}">
                <a16:creationId xmlns:a16="http://schemas.microsoft.com/office/drawing/2014/main" id="{4C6DB574-4B69-A9E6-5CC5-6073399EB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97" y="2088527"/>
            <a:ext cx="6530635" cy="3054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5386715-0F0D-5FC8-82FB-F5CE8529FF72}"/>
                  </a:ext>
                </a:extLst>
              </p:cNvPr>
              <p:cNvSpPr txBox="1"/>
              <p:nvPr/>
            </p:nvSpPr>
            <p:spPr>
              <a:xfrm>
                <a:off x="7095337" y="1956643"/>
                <a:ext cx="1419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5386715-0F0D-5FC8-82FB-F5CE8529F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37" y="1956643"/>
                <a:ext cx="1419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A44D7F5-411F-1373-42A8-7E911FE71033}"/>
                  </a:ext>
                </a:extLst>
              </p:cNvPr>
              <p:cNvSpPr txBox="1"/>
              <p:nvPr/>
            </p:nvSpPr>
            <p:spPr>
              <a:xfrm>
                <a:off x="6096000" y="2325975"/>
                <a:ext cx="6371087" cy="895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kumimoji="1"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𝒎𝒎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A44D7F5-411F-1373-42A8-7E911FE71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25975"/>
                <a:ext cx="6371087" cy="895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D9F83FB-C7EE-B8E9-6A3C-FF7A6A429966}"/>
                  </a:ext>
                </a:extLst>
              </p:cNvPr>
              <p:cNvSpPr txBox="1"/>
              <p:nvPr/>
            </p:nvSpPr>
            <p:spPr>
              <a:xfrm>
                <a:off x="7095336" y="3298694"/>
                <a:ext cx="4436587" cy="175432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zh-CN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m:rPr>
                              <m:brk m:alnAt="7"/>
                            </m:r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D9F83FB-C7EE-B8E9-6A3C-FF7A6A429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36" y="3298694"/>
                <a:ext cx="4436587" cy="17543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E157B17-8A32-12A4-954B-C9EE5A960223}"/>
                  </a:ext>
                </a:extLst>
              </p:cNvPr>
              <p:cNvSpPr txBox="1"/>
              <p:nvPr/>
            </p:nvSpPr>
            <p:spPr>
              <a:xfrm>
                <a:off x="0" y="5588949"/>
                <a:ext cx="3726034" cy="895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panose="02040503050406030204" pitchFamily="18" charset="0"/>
                                      </a:rPr>
                                      <m:t>𝒎𝒎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kumimoji="1" lang="en-US" altLang="zh-CN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E157B17-8A32-12A4-954B-C9EE5A960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88949"/>
                <a:ext cx="3726034" cy="895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6E9BA45-4768-429B-F04D-FB3EA3C9AC32}"/>
                  </a:ext>
                </a:extLst>
              </p:cNvPr>
              <p:cNvSpPr txBox="1"/>
              <p:nvPr/>
            </p:nvSpPr>
            <p:spPr>
              <a:xfrm>
                <a:off x="3642690" y="5563307"/>
                <a:ext cx="3442926" cy="9233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kumimoji="1" lang="en-US" altLang="zh-CN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6E9BA45-4768-429B-F04D-FB3EA3C9A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690" y="5563307"/>
                <a:ext cx="3442926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546C1CB-C095-854A-49BA-566EC03ADFF8}"/>
                  </a:ext>
                </a:extLst>
              </p:cNvPr>
              <p:cNvSpPr txBox="1"/>
              <p:nvPr/>
            </p:nvSpPr>
            <p:spPr>
              <a:xfrm>
                <a:off x="612130" y="5219617"/>
                <a:ext cx="2601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矩阵域上的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×∆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546C1CB-C095-854A-49BA-566EC03A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0" y="5219617"/>
                <a:ext cx="2601994" cy="369332"/>
              </a:xfrm>
              <a:prstGeom prst="rect">
                <a:avLst/>
              </a:prstGeom>
              <a:blipFill>
                <a:blip r:embed="rId10"/>
                <a:stretch>
                  <a:fillRect l="-1463"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4FB803C-2BA6-60AA-E39E-810A217EBFD8}"/>
                  </a:ext>
                </a:extLst>
              </p:cNvPr>
              <p:cNvSpPr txBox="1"/>
              <p:nvPr/>
            </p:nvSpPr>
            <p:spPr>
              <a:xfrm>
                <a:off x="7095335" y="5050465"/>
                <a:ext cx="4984746" cy="59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增强安全性后伪造成功的概率为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4FB803C-2BA6-60AA-E39E-810A217EB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35" y="5050465"/>
                <a:ext cx="4984746" cy="590931"/>
              </a:xfrm>
              <a:prstGeom prst="rect">
                <a:avLst/>
              </a:prstGeom>
              <a:blipFill>
                <a:blip r:embed="rId11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4B21815-A1E7-DA55-6C01-E9F284881319}"/>
                  </a:ext>
                </a:extLst>
              </p:cNvPr>
              <p:cNvSpPr txBox="1"/>
              <p:nvPr/>
            </p:nvSpPr>
            <p:spPr>
              <a:xfrm>
                <a:off x="7651086" y="5563307"/>
                <a:ext cx="1626989" cy="615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num>
                        <m:den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4B21815-A1E7-DA55-6C01-E9F284881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086" y="5563307"/>
                <a:ext cx="1626989" cy="615297"/>
              </a:xfrm>
              <a:prstGeom prst="rect">
                <a:avLst/>
              </a:prstGeom>
              <a:blipFill>
                <a:blip r:embed="rId12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92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A5E67-8D08-F843-69F6-2C1A07454B64}"/>
                  </a:ext>
                </a:extLst>
              </p:cNvPr>
              <p:cNvSpPr txBox="1"/>
              <p:nvPr/>
            </p:nvSpPr>
            <p:spPr>
              <a:xfrm>
                <a:off x="467709" y="1528685"/>
                <a:ext cx="4011422" cy="4643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将上述结果推广到矩阵环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A5E67-8D08-F843-69F6-2C1A07454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28685"/>
                <a:ext cx="4011422" cy="464382"/>
              </a:xfrm>
              <a:prstGeom prst="roundRect">
                <a:avLst/>
              </a:prstGeom>
              <a:blipFill>
                <a:blip r:embed="rId2"/>
                <a:stretch>
                  <a:fillRect l="-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1E6B427-87FA-EE64-F9E1-62A34AA1B733}"/>
                  </a:ext>
                </a:extLst>
              </p:cNvPr>
              <p:cNvSpPr txBox="1"/>
              <p:nvPr/>
            </p:nvSpPr>
            <p:spPr>
              <a:xfrm>
                <a:off x="6743760" y="1394067"/>
                <a:ext cx="5224979" cy="576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增强安全性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：使用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1E6B427-87FA-EE64-F9E1-62A34AA1B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60" y="1394067"/>
                <a:ext cx="5224979" cy="576825"/>
              </a:xfrm>
              <a:prstGeom prst="rect">
                <a:avLst/>
              </a:prstGeom>
              <a:blipFill>
                <a:blip r:embed="rId3"/>
                <a:stretch>
                  <a:fillRect l="-484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片 48">
            <a:extLst>
              <a:ext uri="{FF2B5EF4-FFF2-40B4-BE49-F238E27FC236}">
                <a16:creationId xmlns:a16="http://schemas.microsoft.com/office/drawing/2014/main" id="{4C6DB574-4B69-A9E6-5CC5-6073399EB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97" y="2088527"/>
            <a:ext cx="6530635" cy="3054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4FB803C-2BA6-60AA-E39E-810A217EBFD8}"/>
                  </a:ext>
                </a:extLst>
              </p:cNvPr>
              <p:cNvSpPr txBox="1"/>
              <p:nvPr/>
            </p:nvSpPr>
            <p:spPr>
              <a:xfrm>
                <a:off x="7102478" y="1953244"/>
                <a:ext cx="4984746" cy="59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增强安全性后伪造成功的概率为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4FB803C-2BA6-60AA-E39E-810A217EB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478" y="1953244"/>
                <a:ext cx="4984746" cy="590931"/>
              </a:xfrm>
              <a:prstGeom prst="rect">
                <a:avLst/>
              </a:prstGeom>
              <a:blipFill>
                <a:blip r:embed="rId5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4B21815-A1E7-DA55-6C01-E9F284881319}"/>
                  </a:ext>
                </a:extLst>
              </p:cNvPr>
              <p:cNvSpPr txBox="1"/>
              <p:nvPr/>
            </p:nvSpPr>
            <p:spPr>
              <a:xfrm>
                <a:off x="7658229" y="2466086"/>
                <a:ext cx="1626989" cy="615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num>
                        <m:den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4B21815-A1E7-DA55-6C01-E9F284881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29" y="2466086"/>
                <a:ext cx="1626989" cy="615297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918091-A127-6C31-70CE-ABBC40347951}"/>
                  </a:ext>
                </a:extLst>
              </p:cNvPr>
              <p:cNvSpPr txBox="1"/>
              <p:nvPr/>
            </p:nvSpPr>
            <p:spPr>
              <a:xfrm>
                <a:off x="7102478" y="3123738"/>
                <a:ext cx="4620415" cy="2120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1" dirty="0"/>
                  <a:t>不过，该方法开销较大</a:t>
                </a:r>
                <a:endParaRPr kumimoji="1" lang="en-US" altLang="zh-CN" b="1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/>
                  <a:t>牺牲三元组</a:t>
                </a:r>
                <a:r>
                  <a:rPr kumimoji="1" lang="zh-CN" altLang="en-US" dirty="0"/>
                  <a:t>：认证一个乘法三元组需要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zh-CN" altLang="en-US" dirty="0"/>
                  <a:t>个牺牲三元组</a:t>
                </a:r>
                <a:endParaRPr kumimoji="1"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/>
                  <a:t>批量验证</a:t>
                </a:r>
                <a:r>
                  <a:rPr kumimoji="1" lang="zh-CN" altLang="en-US" dirty="0"/>
                  <a:t>：验证一次需要重复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zh-CN" altLang="en-US" dirty="0"/>
                  <a:t>次批量验证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918091-A127-6C31-70CE-ABBC40347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478" y="3123738"/>
                <a:ext cx="4620415" cy="2120902"/>
              </a:xfrm>
              <a:prstGeom prst="rect">
                <a:avLst/>
              </a:prstGeom>
              <a:blipFill>
                <a:blip r:embed="rId7"/>
                <a:stretch>
                  <a:fillRect l="-822" r="-274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11300D1-5F37-EE1A-9301-52DDEDD58C5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145" y="5185856"/>
            <a:ext cx="5888079" cy="15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A5E67-8D08-F843-69F6-2C1A07454B64}"/>
                  </a:ext>
                </a:extLst>
              </p:cNvPr>
              <p:cNvSpPr txBox="1"/>
              <p:nvPr/>
            </p:nvSpPr>
            <p:spPr>
              <a:xfrm>
                <a:off x="467709" y="1528685"/>
                <a:ext cx="4011422" cy="4643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将上述结果推广到矩阵环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A5E67-8D08-F843-69F6-2C1A07454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1528685"/>
                <a:ext cx="4011422" cy="464382"/>
              </a:xfrm>
              <a:prstGeom prst="roundRect">
                <a:avLst/>
              </a:prstGeom>
              <a:blipFill>
                <a:blip r:embed="rId2"/>
                <a:stretch>
                  <a:fillRect l="-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1E6B427-87FA-EE64-F9E1-62A34AA1B733}"/>
                  </a:ext>
                </a:extLst>
              </p:cNvPr>
              <p:cNvSpPr txBox="1"/>
              <p:nvPr/>
            </p:nvSpPr>
            <p:spPr>
              <a:xfrm>
                <a:off x="6743760" y="1394067"/>
                <a:ext cx="5224979" cy="576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增强安全性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：使用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1E6B427-87FA-EE64-F9E1-62A34AA1B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60" y="1394067"/>
                <a:ext cx="5224979" cy="576825"/>
              </a:xfrm>
              <a:prstGeom prst="rect">
                <a:avLst/>
              </a:prstGeom>
              <a:blipFill>
                <a:blip r:embed="rId3"/>
                <a:stretch>
                  <a:fillRect l="-484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片 48">
            <a:extLst>
              <a:ext uri="{FF2B5EF4-FFF2-40B4-BE49-F238E27FC236}">
                <a16:creationId xmlns:a16="http://schemas.microsoft.com/office/drawing/2014/main" id="{4C6DB574-4B69-A9E6-5CC5-6073399EB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97" y="2088527"/>
            <a:ext cx="6530635" cy="3054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4FB803C-2BA6-60AA-E39E-810A217EBFD8}"/>
                  </a:ext>
                </a:extLst>
              </p:cNvPr>
              <p:cNvSpPr txBox="1"/>
              <p:nvPr/>
            </p:nvSpPr>
            <p:spPr>
              <a:xfrm>
                <a:off x="7102478" y="1953244"/>
                <a:ext cx="4984746" cy="59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增强安全性后伪造成功的概率为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4FB803C-2BA6-60AA-E39E-810A217EB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478" y="1953244"/>
                <a:ext cx="4984746" cy="590931"/>
              </a:xfrm>
              <a:prstGeom prst="rect">
                <a:avLst/>
              </a:prstGeom>
              <a:blipFill>
                <a:blip r:embed="rId5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4B21815-A1E7-DA55-6C01-E9F284881319}"/>
                  </a:ext>
                </a:extLst>
              </p:cNvPr>
              <p:cNvSpPr txBox="1"/>
              <p:nvPr/>
            </p:nvSpPr>
            <p:spPr>
              <a:xfrm>
                <a:off x="7658229" y="2466086"/>
                <a:ext cx="1626989" cy="615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num>
                        <m:den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4B21815-A1E7-DA55-6C01-E9F284881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29" y="2466086"/>
                <a:ext cx="1626989" cy="615297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F38A587-9B7B-579A-60AE-C4B2593F7FB2}"/>
                  </a:ext>
                </a:extLst>
              </p:cNvPr>
              <p:cNvSpPr txBox="1"/>
              <p:nvPr/>
            </p:nvSpPr>
            <p:spPr>
              <a:xfrm>
                <a:off x="7107620" y="5354142"/>
                <a:ext cx="4497257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思考：为什么不采用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中的思路？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F38A587-9B7B-579A-60AE-C4B2593F7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620" y="5354142"/>
                <a:ext cx="4497257" cy="384336"/>
              </a:xfrm>
              <a:prstGeom prst="rect">
                <a:avLst/>
              </a:prstGeom>
              <a:blipFill>
                <a:blip r:embed="rId7"/>
                <a:stretch>
                  <a:fillRect l="-845" t="-6452" r="-28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2CE245-6E57-43A9-8C0C-38F624AF0F0C}"/>
                  </a:ext>
                </a:extLst>
              </p:cNvPr>
              <p:cNvSpPr txBox="1"/>
              <p:nvPr/>
            </p:nvSpPr>
            <p:spPr>
              <a:xfrm>
                <a:off x="7102478" y="3123738"/>
                <a:ext cx="4620415" cy="2120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b="1" dirty="0"/>
                  <a:t>不过，该方法开销较大</a:t>
                </a:r>
                <a:endParaRPr kumimoji="1" lang="en-US" altLang="zh-CN" b="1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/>
                  <a:t>牺牲三元组</a:t>
                </a:r>
                <a:r>
                  <a:rPr kumimoji="1" lang="zh-CN" altLang="en-US" dirty="0"/>
                  <a:t>：认证一个乘法三元组需要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zh-CN" altLang="en-US" dirty="0"/>
                  <a:t>个牺牲三元组</a:t>
                </a:r>
                <a:endParaRPr kumimoji="1" lang="en-US" altLang="zh-CN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/>
                  <a:t>批量验证</a:t>
                </a:r>
                <a:r>
                  <a:rPr kumimoji="1" lang="zh-CN" altLang="en-US" dirty="0"/>
                  <a:t>：验证一次需要重复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zh-CN" altLang="en-US" dirty="0"/>
                  <a:t>次批量验证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2CE245-6E57-43A9-8C0C-38F624AF0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478" y="3123738"/>
                <a:ext cx="4620415" cy="2120902"/>
              </a:xfrm>
              <a:prstGeom prst="rect">
                <a:avLst/>
              </a:prstGeom>
              <a:blipFill>
                <a:blip r:embed="rId8"/>
                <a:stretch>
                  <a:fillRect l="-822" r="-274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475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F5998CD-4803-D206-DBF7-88C7C8FEF9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663" y="2030022"/>
            <a:ext cx="976209" cy="151216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8140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4E93B14-2946-1E91-71D2-1EBFF7664CC9}"/>
                  </a:ext>
                </a:extLst>
              </p:cNvPr>
              <p:cNvSpPr/>
              <p:nvPr/>
            </p:nvSpPr>
            <p:spPr>
              <a:xfrm>
                <a:off x="794579" y="3393388"/>
                <a:ext cx="7584573" cy="2350238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称为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面向矩阵环的认证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(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加性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)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秘密份额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𝔽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是秘密值的加性秘密份额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首先考虑域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后推广到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×1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是全局密钥的加性秘密份额，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是一个向量而不是矩阵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×1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是消息认证码的加性秘密份额，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满足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注：原文一开始采用的即为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方阵，实际上不是方阵也可以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4E93B14-2946-1E91-71D2-1EBFF7664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79" y="3393388"/>
                <a:ext cx="7584573" cy="2350238"/>
              </a:xfrm>
              <a:prstGeom prst="rect">
                <a:avLst/>
              </a:prstGeom>
              <a:blipFill>
                <a:blip r:embed="rId3"/>
                <a:stretch>
                  <a:fillRect l="-500" r="-1500" b="-3209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F07F72B-3AE1-101D-2AC0-6353C68384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907" y="2027933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975549-47F9-179A-B9DA-3F2DA1BF271F}"/>
                  </a:ext>
                </a:extLst>
              </p:cNvPr>
              <p:cNvSpPr txBox="1"/>
              <p:nvPr/>
            </p:nvSpPr>
            <p:spPr>
              <a:xfrm>
                <a:off x="3176209" y="2244767"/>
                <a:ext cx="294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975549-47F9-179A-B9DA-3F2DA1BF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09" y="2244767"/>
                <a:ext cx="294119" cy="276999"/>
              </a:xfrm>
              <a:prstGeom prst="rect">
                <a:avLst/>
              </a:prstGeom>
              <a:blipFill>
                <a:blip r:embed="rId5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0B79C42-B725-CE52-A441-A3C57A241F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289" y="2027933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545F38-5654-C1DD-16A5-1347AAB2A6F3}"/>
                  </a:ext>
                </a:extLst>
              </p:cNvPr>
              <p:cNvSpPr txBox="1"/>
              <p:nvPr/>
            </p:nvSpPr>
            <p:spPr>
              <a:xfrm>
                <a:off x="5677591" y="2244767"/>
                <a:ext cx="287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545F38-5654-C1DD-16A5-1347AAB2A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591" y="2244767"/>
                <a:ext cx="287964" cy="276999"/>
              </a:xfrm>
              <a:prstGeom prst="rect">
                <a:avLst/>
              </a:prstGeom>
              <a:blipFill>
                <a:blip r:embed="rId6"/>
                <a:stretch>
                  <a:fillRect l="-12500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5467E5E-83E3-A651-DC2B-8F856AEC57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66" y="2027933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C714956-4B98-0DEE-384A-B72F1119DE30}"/>
                  </a:ext>
                </a:extLst>
              </p:cNvPr>
              <p:cNvSpPr txBox="1"/>
              <p:nvPr/>
            </p:nvSpPr>
            <p:spPr>
              <a:xfrm>
                <a:off x="938068" y="2244767"/>
                <a:ext cx="28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C714956-4B98-0DEE-384A-B72F1119D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68" y="2244767"/>
                <a:ext cx="288797" cy="276999"/>
              </a:xfrm>
              <a:prstGeom prst="rect">
                <a:avLst/>
              </a:prstGeom>
              <a:blipFill>
                <a:blip r:embed="rId7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8845DE0-2DAE-F3EF-B66C-D4ED93A009DA}"/>
                  </a:ext>
                </a:extLst>
              </p:cNvPr>
              <p:cNvSpPr txBox="1"/>
              <p:nvPr/>
            </p:nvSpPr>
            <p:spPr>
              <a:xfrm>
                <a:off x="4414083" y="2182737"/>
                <a:ext cx="349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8845DE0-2DAE-F3EF-B66C-D4ED93A00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083" y="2182737"/>
                <a:ext cx="3497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D29D1C-AD4C-B8E1-7683-359B6D538A30}"/>
                  </a:ext>
                </a:extLst>
              </p:cNvPr>
              <p:cNvSpPr txBox="1"/>
              <p:nvPr/>
            </p:nvSpPr>
            <p:spPr>
              <a:xfrm>
                <a:off x="112117" y="2629577"/>
                <a:ext cx="62588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  ⋯,      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D29D1C-AD4C-B8E1-7683-359B6D538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7" y="2629577"/>
                <a:ext cx="6258828" cy="276999"/>
              </a:xfrm>
              <a:prstGeom prst="rect">
                <a:avLst/>
              </a:prstGeom>
              <a:blipFill>
                <a:blip r:embed="rId9"/>
                <a:stretch>
                  <a:fillRect t="-4348" r="-405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6AAF8C-6EE7-A4FA-1649-B9F123474D24}"/>
                  </a:ext>
                </a:extLst>
              </p:cNvPr>
              <p:cNvSpPr txBox="1"/>
              <p:nvPr/>
            </p:nvSpPr>
            <p:spPr>
              <a:xfrm>
                <a:off x="745063" y="2916742"/>
                <a:ext cx="2053622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6AAF8C-6EE7-A4FA-1649-B9F123474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3" y="2916742"/>
                <a:ext cx="2053622" cy="387927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2FC32-BE0C-91CD-A79E-3BCDB98B4894}"/>
                  </a:ext>
                </a:extLst>
              </p:cNvPr>
              <p:cNvSpPr txBox="1"/>
              <p:nvPr/>
            </p:nvSpPr>
            <p:spPr>
              <a:xfrm>
                <a:off x="3061109" y="2911676"/>
                <a:ext cx="205362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2FC32-BE0C-91CD-A79E-3BCDB98B4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09" y="2911676"/>
                <a:ext cx="2053622" cy="392993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4B98645-6A7E-69E7-5FB7-52658C4A6473}"/>
                  </a:ext>
                </a:extLst>
              </p:cNvPr>
              <p:cNvSpPr txBox="1"/>
              <p:nvPr/>
            </p:nvSpPr>
            <p:spPr>
              <a:xfrm>
                <a:off x="5531241" y="2916742"/>
                <a:ext cx="205362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4B98645-6A7E-69E7-5FB7-52658C4A6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41" y="2916742"/>
                <a:ext cx="2053622" cy="392993"/>
              </a:xfrm>
              <a:prstGeom prst="rect">
                <a:avLst/>
              </a:prstGeom>
              <a:blipFill>
                <a:blip r:embed="rId12"/>
                <a:stretch>
                  <a:fillRect r="-122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585B9171-4F2A-A9CA-1CF4-4BA3B438BE1A}"/>
              </a:ext>
            </a:extLst>
          </p:cNvPr>
          <p:cNvSpPr txBox="1"/>
          <p:nvPr/>
        </p:nvSpPr>
        <p:spPr>
          <a:xfrm>
            <a:off x="467710" y="1479795"/>
            <a:ext cx="3054140" cy="40862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面向矩阵环的认证秘密分享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3DF1C7-9211-2172-6A44-763FB00AE7CA}"/>
              </a:ext>
            </a:extLst>
          </p:cNvPr>
          <p:cNvSpPr txBox="1"/>
          <p:nvPr/>
        </p:nvSpPr>
        <p:spPr>
          <a:xfrm>
            <a:off x="8037050" y="1477720"/>
            <a:ext cx="3774435" cy="4086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基于矩阵乘法六元组的矩阵乘法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648D6C9-10CC-0FD2-2D65-BAA76DA1098E}"/>
                  </a:ext>
                </a:extLst>
              </p:cNvPr>
              <p:cNvSpPr txBox="1"/>
              <p:nvPr/>
            </p:nvSpPr>
            <p:spPr>
              <a:xfrm>
                <a:off x="8152999" y="1979095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648D6C9-10CC-0FD2-2D65-BAA76DA1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999" y="1979095"/>
                <a:ext cx="32033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5A335B5-A6CE-F07C-14A4-89CD2F342CFC}"/>
                  </a:ext>
                </a:extLst>
              </p:cNvPr>
              <p:cNvSpPr txBox="1"/>
              <p:nvPr/>
            </p:nvSpPr>
            <p:spPr>
              <a:xfrm>
                <a:off x="8952205" y="1979095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5A335B5-A6CE-F07C-14A4-89CD2F34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205" y="1979095"/>
                <a:ext cx="32033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7ED3B8-3133-3268-2233-7296742B06BF}"/>
                  </a:ext>
                </a:extLst>
              </p:cNvPr>
              <p:cNvSpPr txBox="1"/>
              <p:nvPr/>
            </p:nvSpPr>
            <p:spPr>
              <a:xfrm>
                <a:off x="8880541" y="3104137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7ED3B8-3133-3268-2233-7296742B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541" y="3104137"/>
                <a:ext cx="32033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37BA25B-21F3-ED2B-4D5F-D1D85ECDB662}"/>
                  </a:ext>
                </a:extLst>
              </p:cNvPr>
              <p:cNvSpPr txBox="1"/>
              <p:nvPr/>
            </p:nvSpPr>
            <p:spPr>
              <a:xfrm>
                <a:off x="9451207" y="2030022"/>
                <a:ext cx="2053622" cy="80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37BA25B-21F3-ED2B-4D5F-D1D85ECD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207" y="2030022"/>
                <a:ext cx="2053622" cy="801823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021CAF0-4D6B-45FC-B313-7AF5680EC78C}"/>
                  </a:ext>
                </a:extLst>
              </p:cNvPr>
              <p:cNvSpPr txBox="1"/>
              <p:nvPr/>
            </p:nvSpPr>
            <p:spPr>
              <a:xfrm>
                <a:off x="9451207" y="2812407"/>
                <a:ext cx="2053622" cy="1151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021CAF0-4D6B-45FC-B313-7AF5680EC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207" y="2812407"/>
                <a:ext cx="2053622" cy="1151213"/>
              </a:xfrm>
              <a:prstGeom prst="rect">
                <a:avLst/>
              </a:prstGeom>
              <a:blipFill>
                <a:blip r:embed="rId17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F0B2CBC8-E5C5-AFA9-09E4-C492084F5ED0}"/>
              </a:ext>
            </a:extLst>
          </p:cNvPr>
          <p:cNvSpPr txBox="1"/>
          <p:nvPr/>
        </p:nvSpPr>
        <p:spPr>
          <a:xfrm>
            <a:off x="9146021" y="20885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CF8A9F-099A-49B6-225B-2A35B507FBF7}"/>
              </a:ext>
            </a:extLst>
          </p:cNvPr>
          <p:cNvSpPr txBox="1"/>
          <p:nvPr/>
        </p:nvSpPr>
        <p:spPr>
          <a:xfrm>
            <a:off x="9146021" y="28709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持有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726C86A-A681-B7DE-A003-92054C9C8CE2}"/>
                  </a:ext>
                </a:extLst>
              </p:cNvPr>
              <p:cNvSpPr txBox="1"/>
              <p:nvPr/>
            </p:nvSpPr>
            <p:spPr>
              <a:xfrm>
                <a:off x="9309590" y="4717655"/>
                <a:ext cx="2192156" cy="50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726C86A-A681-B7DE-A003-92054C9C8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590" y="4717655"/>
                <a:ext cx="2192156" cy="501356"/>
              </a:xfrm>
              <a:prstGeom prst="rect">
                <a:avLst/>
              </a:prstGeom>
              <a:blipFill>
                <a:blip r:embed="rId1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B7F613C-7EAD-BBD1-9317-7EAD4835D93A}"/>
                  </a:ext>
                </a:extLst>
              </p:cNvPr>
              <p:cNvSpPr txBox="1"/>
              <p:nvPr/>
            </p:nvSpPr>
            <p:spPr>
              <a:xfrm>
                <a:off x="9309590" y="4304602"/>
                <a:ext cx="2192156" cy="441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B7F613C-7EAD-BBD1-9317-7EAD4835D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590" y="4304602"/>
                <a:ext cx="2192156" cy="441403"/>
              </a:xfrm>
              <a:prstGeom prst="rect">
                <a:avLst/>
              </a:prstGeom>
              <a:blipFill>
                <a:blip r:embed="rId1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6E2149E-A24E-DBDC-5CCC-A31B66BA6C47}"/>
                  </a:ext>
                </a:extLst>
              </p:cNvPr>
              <p:cNvSpPr txBox="1"/>
              <p:nvPr/>
            </p:nvSpPr>
            <p:spPr>
              <a:xfrm>
                <a:off x="9381940" y="3829522"/>
                <a:ext cx="2192156" cy="50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6E2149E-A24E-DBDC-5CCC-A31B66BA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940" y="3829522"/>
                <a:ext cx="2192156" cy="501356"/>
              </a:xfrm>
              <a:prstGeom prst="rect">
                <a:avLst/>
              </a:prstGeom>
              <a:blipFill>
                <a:blip r:embed="rId2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C7AE5CD1-82EF-1628-AF9A-B3A5C2497599}"/>
              </a:ext>
            </a:extLst>
          </p:cNvPr>
          <p:cNvSpPr txBox="1"/>
          <p:nvPr/>
        </p:nvSpPr>
        <p:spPr>
          <a:xfrm>
            <a:off x="7651086" y="2452544"/>
            <a:ext cx="646331" cy="3693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乘法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0D2B6E0-E57B-F6C2-4B16-61EF872824B8}"/>
              </a:ext>
            </a:extLst>
          </p:cNvPr>
          <p:cNvSpPr txBox="1"/>
          <p:nvPr/>
        </p:nvSpPr>
        <p:spPr>
          <a:xfrm>
            <a:off x="11701760" y="2947957"/>
            <a:ext cx="472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矩阵乘法六元组</a:t>
            </a:r>
          </a:p>
        </p:txBody>
      </p:sp>
      <p:sp>
        <p:nvSpPr>
          <p:cNvPr id="34" name="Right Brace 7">
            <a:extLst>
              <a:ext uri="{FF2B5EF4-FFF2-40B4-BE49-F238E27FC236}">
                <a16:creationId xmlns:a16="http://schemas.microsoft.com/office/drawing/2014/main" id="{408057B0-AD9C-B700-D70E-B09240AF0770}"/>
              </a:ext>
            </a:extLst>
          </p:cNvPr>
          <p:cNvSpPr/>
          <p:nvPr/>
        </p:nvSpPr>
        <p:spPr>
          <a:xfrm rot="10800000" flipH="1">
            <a:off x="11367204" y="2960254"/>
            <a:ext cx="203572" cy="2167999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0BED8D6-0F80-06E6-5C49-3AC81094A7EE}"/>
              </a:ext>
            </a:extLst>
          </p:cNvPr>
          <p:cNvSpPr txBox="1"/>
          <p:nvPr/>
        </p:nvSpPr>
        <p:spPr>
          <a:xfrm>
            <a:off x="8473330" y="5342274"/>
            <a:ext cx="333815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矩阵乘法六元组调用</a:t>
            </a:r>
            <a:r>
              <a:rPr kumimoji="1" lang="en-US" altLang="zh-CN" dirty="0"/>
              <a:t>VOLE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RVOLE</a:t>
            </a:r>
            <a:r>
              <a:rPr kumimoji="1" lang="zh-CN" altLang="en-US" dirty="0"/>
              <a:t>黑盒实现</a:t>
            </a:r>
          </a:p>
        </p:txBody>
      </p:sp>
    </p:spTree>
    <p:extLst>
      <p:ext uri="{BB962C8B-B14F-4D97-AF65-F5344CB8AC3E}">
        <p14:creationId xmlns:p14="http://schemas.microsoft.com/office/powerpoint/2010/main" val="722738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8140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lang="en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协议（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Dishonest Majority MPC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该工作存在以下几个问题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学论网-www.xuelun.me">
                <a:extLst>
                  <a:ext uri="{FF2B5EF4-FFF2-40B4-BE49-F238E27FC236}">
                    <a16:creationId xmlns:a16="http://schemas.microsoft.com/office/drawing/2014/main" id="{40636DBC-F699-CBAE-0E1E-49CDAFCC7033}"/>
                  </a:ext>
                </a:extLst>
              </p:cNvPr>
              <p:cNvSpPr txBox="1"/>
              <p:nvPr/>
            </p:nvSpPr>
            <p:spPr>
              <a:xfrm>
                <a:off x="619797" y="1853616"/>
                <a:ext cx="5484147" cy="18873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：该工作实际支持矩阵域，而不是矩阵环</a:t>
                </a:r>
                <a:endPara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该工作主要阐述如何面向矩阵域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𝔽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设计认证秘密分享，虽然该工作能够扩展到矩阵环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，但是通信开销增加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𝜅</m:t>
                        </m:r>
                      </m:num>
                      <m:den>
                        <m:func>
                          <m:func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den>
                    </m:f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</a:t>
                </a:r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学论网-www.xuelun.me">
                <a:extLst>
                  <a:ext uri="{FF2B5EF4-FFF2-40B4-BE49-F238E27FC236}">
                    <a16:creationId xmlns:a16="http://schemas.microsoft.com/office/drawing/2014/main" id="{40636DBC-F699-CBAE-0E1E-49CDAFCC7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97" y="1853616"/>
                <a:ext cx="5484147" cy="1887376"/>
              </a:xfrm>
              <a:prstGeom prst="rect">
                <a:avLst/>
              </a:prstGeom>
              <a:blipFill>
                <a:blip r:embed="rId2"/>
                <a:stretch>
                  <a:fillRect l="-2540"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学论网-专注原创-www.xuelun.me">
            <a:extLst>
              <a:ext uri="{FF2B5EF4-FFF2-40B4-BE49-F238E27FC236}">
                <a16:creationId xmlns:a16="http://schemas.microsoft.com/office/drawing/2014/main" id="{F1E72CB2-1A73-EB5E-E74B-8A357E7D6417}"/>
              </a:ext>
            </a:extLst>
          </p:cNvPr>
          <p:cNvSpPr/>
          <p:nvPr/>
        </p:nvSpPr>
        <p:spPr>
          <a:xfrm>
            <a:off x="467709" y="1948118"/>
            <a:ext cx="72000" cy="1728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学论网-www.xuelun.me">
                <a:extLst>
                  <a:ext uri="{FF2B5EF4-FFF2-40B4-BE49-F238E27FC236}">
                    <a16:creationId xmlns:a16="http://schemas.microsoft.com/office/drawing/2014/main" id="{5A4F209A-66F6-F082-BA42-69A6BE230A32}"/>
                  </a:ext>
                </a:extLst>
              </p:cNvPr>
              <p:cNvSpPr txBox="1"/>
              <p:nvPr/>
            </p:nvSpPr>
            <p:spPr>
              <a:xfrm>
                <a:off x="6641220" y="1853616"/>
                <a:ext cx="5484147" cy="1855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：该工作在环上生成矩阵六元组的开销巨大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该工作采用了传统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SPDZ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协议的离线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在线阶段，其需要在离线阶段生成矩阵六元组，但是矩阵六元组生成采用牺牲三元组的方式，但是需要牺牲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𝜅</m:t>
                        </m:r>
                      </m:num>
                      <m:den>
                        <m:func>
                          <m:func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den>
                    </m:f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学论网-www.xuelun.me">
                <a:extLst>
                  <a:ext uri="{FF2B5EF4-FFF2-40B4-BE49-F238E27FC236}">
                    <a16:creationId xmlns:a16="http://schemas.microsoft.com/office/drawing/2014/main" id="{5A4F209A-66F6-F082-BA42-69A6BE230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220" y="1853616"/>
                <a:ext cx="5484147" cy="1855251"/>
              </a:xfrm>
              <a:prstGeom prst="rect">
                <a:avLst/>
              </a:prstGeom>
              <a:blipFill>
                <a:blip r:embed="rId3"/>
                <a:stretch>
                  <a:fillRect l="-2540" b="-40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学论网-专注原创-www.xuelun.me">
            <a:extLst>
              <a:ext uri="{FF2B5EF4-FFF2-40B4-BE49-F238E27FC236}">
                <a16:creationId xmlns:a16="http://schemas.microsoft.com/office/drawing/2014/main" id="{EC5806C6-F536-ECB9-39A7-2F3C1ADEC0F8}"/>
              </a:ext>
            </a:extLst>
          </p:cNvPr>
          <p:cNvSpPr/>
          <p:nvPr/>
        </p:nvSpPr>
        <p:spPr>
          <a:xfrm>
            <a:off x="6489132" y="1948118"/>
            <a:ext cx="72000" cy="172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学论网-www.xuelun.me">
                <a:extLst>
                  <a:ext uri="{FF2B5EF4-FFF2-40B4-BE49-F238E27FC236}">
                    <a16:creationId xmlns:a16="http://schemas.microsoft.com/office/drawing/2014/main" id="{89C36569-D8FE-E45E-4823-B7253F7D443B}"/>
                  </a:ext>
                </a:extLst>
              </p:cNvPr>
              <p:cNvSpPr txBox="1"/>
              <p:nvPr/>
            </p:nvSpPr>
            <p:spPr>
              <a:xfrm>
                <a:off x="6654818" y="3964508"/>
                <a:ext cx="5484147" cy="1613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：该工作只支持矩阵加法和矩阵乘法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该工作只设计了矩阵加法和矩阵乘法协议，而未能进一步支持其他矩阵运算，例如逐元素乘积运算（基于矩阵乘法来实现通信量增加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学论网-www.xuelun.me">
                <a:extLst>
                  <a:ext uri="{FF2B5EF4-FFF2-40B4-BE49-F238E27FC236}">
                    <a16:creationId xmlns:a16="http://schemas.microsoft.com/office/drawing/2014/main" id="{89C36569-D8FE-E45E-4823-B7253F7D4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818" y="3964508"/>
                <a:ext cx="5484147" cy="1613070"/>
              </a:xfrm>
              <a:prstGeom prst="rect">
                <a:avLst/>
              </a:prstGeom>
              <a:blipFill>
                <a:blip r:embed="rId4"/>
                <a:stretch>
                  <a:fillRect l="-2778" b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学论网-专注原创-www.xuelun.me">
            <a:extLst>
              <a:ext uri="{FF2B5EF4-FFF2-40B4-BE49-F238E27FC236}">
                <a16:creationId xmlns:a16="http://schemas.microsoft.com/office/drawing/2014/main" id="{4F62B5F0-1DCC-9611-0D54-0D7098A1036D}"/>
              </a:ext>
            </a:extLst>
          </p:cNvPr>
          <p:cNvSpPr/>
          <p:nvPr/>
        </p:nvSpPr>
        <p:spPr>
          <a:xfrm>
            <a:off x="6502730" y="4059010"/>
            <a:ext cx="72000" cy="1548000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7AC63CD-EB5A-A9E0-1D85-148A1D31C5D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265" y="5607010"/>
            <a:ext cx="5669756" cy="120844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B9E912F-4CE2-EA8F-C05F-0A2A39E8D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87" y="3835494"/>
            <a:ext cx="5972823" cy="279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98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目录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协议背景和研究现状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协议回顾：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SPDZ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协议及其优化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矩阵环上恶意安全两方计算（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Our Ideas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8095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935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不诚实大多数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协议研究背景和现状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协议范式（针对通用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协议，专用协议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PSI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PIR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不适用）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F8A7996-AF8B-C255-3229-ECC636099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43799"/>
              </p:ext>
            </p:extLst>
          </p:nvPr>
        </p:nvGraphicFramePr>
        <p:xfrm>
          <a:off x="328382" y="1564176"/>
          <a:ext cx="11483103" cy="4784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5780">
                  <a:extLst>
                    <a:ext uri="{9D8B030D-6E8A-4147-A177-3AD203B41FA5}">
                      <a16:colId xmlns:a16="http://schemas.microsoft.com/office/drawing/2014/main" val="1469090192"/>
                    </a:ext>
                  </a:extLst>
                </a:gridCol>
                <a:gridCol w="1842251">
                  <a:extLst>
                    <a:ext uri="{9D8B030D-6E8A-4147-A177-3AD203B41FA5}">
                      <a16:colId xmlns:a16="http://schemas.microsoft.com/office/drawing/2014/main" val="787904973"/>
                    </a:ext>
                  </a:extLst>
                </a:gridCol>
                <a:gridCol w="1386161">
                  <a:extLst>
                    <a:ext uri="{9D8B030D-6E8A-4147-A177-3AD203B41FA5}">
                      <a16:colId xmlns:a16="http://schemas.microsoft.com/office/drawing/2014/main" val="3144225081"/>
                    </a:ext>
                  </a:extLst>
                </a:gridCol>
                <a:gridCol w="2020998">
                  <a:extLst>
                    <a:ext uri="{9D8B030D-6E8A-4147-A177-3AD203B41FA5}">
                      <a16:colId xmlns:a16="http://schemas.microsoft.com/office/drawing/2014/main" val="390183397"/>
                    </a:ext>
                  </a:extLst>
                </a:gridCol>
                <a:gridCol w="3167913">
                  <a:extLst>
                    <a:ext uri="{9D8B030D-6E8A-4147-A177-3AD203B41FA5}">
                      <a16:colId xmlns:a16="http://schemas.microsoft.com/office/drawing/2014/main" val="115399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技术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基础协议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参与方数量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协议执行轮数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备注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892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切分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选择技术</a:t>
                      </a:r>
                      <a:endParaRPr lang="en-US" altLang="zh-CN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Cut-and-Choose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混淆电路协议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两方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常数轮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只适用于两方混淆电路协议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92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GMW</a:t>
                      </a:r>
                      <a:r>
                        <a:rPr lang="zh-CN" altLang="en-US" dirty="0"/>
                        <a:t>编译器技术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任何半诚实安全协议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多方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和基础协议相同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由于需要非黑盒调用零知识证明协议导致实际效率偏低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3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可认证秘密分享</a:t>
                      </a:r>
                      <a:endParaRPr lang="en-US" altLang="zh-CN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Authenticated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SS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预处理模型下</a:t>
                      </a:r>
                      <a:endParaRPr lang="en-US" altLang="zh-CN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的安全计算协议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多方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和电路深度成正比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例如</a:t>
                      </a:r>
                      <a:r>
                        <a:rPr lang="en-US" altLang="zh-CN" dirty="0"/>
                        <a:t>BDOZ</a:t>
                      </a:r>
                      <a:r>
                        <a:rPr lang="zh-CN" altLang="en-US" dirty="0"/>
                        <a:t>类协议、</a:t>
                      </a:r>
                      <a:r>
                        <a:rPr lang="en-US" altLang="zh-CN" dirty="0"/>
                        <a:t>SPDZ</a:t>
                      </a:r>
                      <a:r>
                        <a:rPr lang="zh-CN" altLang="en-US" dirty="0"/>
                        <a:t>类协议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71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可认证混淆电路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Authenticated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GC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BMR</a:t>
                      </a:r>
                      <a:r>
                        <a:rPr lang="zh-CN" altLang="en-US" dirty="0"/>
                        <a:t>协议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多方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常数轮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采用多方混淆电路协议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51715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其他技术还包括同态承诺技术、</a:t>
                      </a:r>
                      <a:r>
                        <a:rPr lang="en" altLang="zh-CN" dirty="0"/>
                        <a:t>MPC in the head</a:t>
                      </a:r>
                      <a:r>
                        <a:rPr lang="zh-CN" altLang="en" dirty="0"/>
                        <a:t>技术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目前实际高效不诚实大多数 </a:t>
                      </a:r>
                      <a:r>
                        <a:rPr lang="en" altLang="zh-CN" dirty="0">
                          <a:solidFill>
                            <a:srgbClr val="C00000"/>
                          </a:solidFill>
                        </a:rPr>
                        <a:t>MPC 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协议主要采用 </a:t>
                      </a:r>
                      <a:r>
                        <a:rPr lang="zh-CN" altLang="en" b="1" dirty="0">
                          <a:solidFill>
                            <a:srgbClr val="C00000"/>
                          </a:solidFill>
                        </a:rPr>
                        <a:t>可认证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秘密分享</a:t>
                      </a:r>
                      <a:r>
                        <a:rPr lang="en" altLang="zh-CN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达到恶意安全性</a:t>
                      </a:r>
                      <a:endParaRPr lang="en-US" altLang="zh-CN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129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8954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矩阵环上恶意安全两方计算协议：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设计矩阵环上的恶意安全两方计算协议，目前有以下几种思路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551834-0D61-967F-37D4-D5B7A7169CE9}"/>
              </a:ext>
            </a:extLst>
          </p:cNvPr>
          <p:cNvSpPr txBox="1"/>
          <p:nvPr/>
        </p:nvSpPr>
        <p:spPr>
          <a:xfrm>
            <a:off x="84091" y="6287506"/>
            <a:ext cx="118566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[10] </a:t>
            </a:r>
            <a:r>
              <a:rPr lang="en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Catalano D, Di Raimondo M, Fiore D, et al. Mon a: Fast Maliciously Secure Two Party Computation on[C]//IACR International Conference on Public-Key Cryptography. 2020: 357-386.</a:t>
            </a:r>
          </a:p>
          <a:p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[11] </a:t>
            </a:r>
            <a:r>
              <a:rPr lang="en" altLang="zh-CN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Orsini E, Smart N P,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Vercauteren</a:t>
            </a:r>
            <a:r>
              <a:rPr lang="en" altLang="zh-CN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F. Overdrive2k: efficient secure MPC over from somewhat homomorphic encryption[C]//Cryptographers’ Track at the RSA Conference, 2020: 254-283.</a:t>
            </a:r>
          </a:p>
          <a:p>
            <a:r>
              <a:rPr lang="en" altLang="zh-CN" sz="11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[12] </a:t>
            </a:r>
            <a:r>
              <a:rPr lang="en" altLang="zh-CN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Escudero D, Xing C, Yuan C. More efficient dishonest majority secure computation over Z 2 k via </a:t>
            </a:r>
            <a:r>
              <a:rPr lang="en" altLang="zh-CN" sz="11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galois</a:t>
            </a:r>
            <a:r>
              <a:rPr lang="en" altLang="zh-CN" sz="11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rings[C]//Annual International Cryptology Conference, 2022: 383-412.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062A12C-62D3-7B06-177C-0353FB3C6C5E}"/>
                  </a:ext>
                </a:extLst>
              </p:cNvPr>
              <p:cNvSpPr txBox="1"/>
              <p:nvPr/>
            </p:nvSpPr>
            <p:spPr>
              <a:xfrm>
                <a:off x="229770" y="1430259"/>
                <a:ext cx="6272974" cy="384336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b="1" dirty="0">
                    <a:solidFill>
                      <a:schemeClr val="bg1"/>
                    </a:solidFill>
                  </a:rPr>
                  <a:t>整数环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b="1" dirty="0">
                    <a:solidFill>
                      <a:schemeClr val="bg1"/>
                    </a:solidFill>
                  </a:rPr>
                  <a:t>上不诚实大多数恶意安全多方计算协议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062A12C-62D3-7B06-177C-0353FB3C6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70" y="1430259"/>
                <a:ext cx="6272974" cy="384336"/>
              </a:xfrm>
              <a:prstGeom prst="rect">
                <a:avLst/>
              </a:prstGeom>
              <a:blipFill>
                <a:blip r:embed="rId2"/>
                <a:stretch>
                  <a:fillRect t="-6250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F10EABF6-02DB-D9E3-D7D4-2A32CBF436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783599"/>
                  </p:ext>
                </p:extLst>
              </p:nvPr>
            </p:nvGraphicFramePr>
            <p:xfrm>
              <a:off x="229770" y="1883975"/>
              <a:ext cx="6272974" cy="393376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642173">
                      <a:extLst>
                        <a:ext uri="{9D8B030D-6E8A-4147-A177-3AD203B41FA5}">
                          <a16:colId xmlns:a16="http://schemas.microsoft.com/office/drawing/2014/main" val="2222670675"/>
                        </a:ext>
                      </a:extLst>
                    </a:gridCol>
                    <a:gridCol w="1826133">
                      <a:extLst>
                        <a:ext uri="{9D8B030D-6E8A-4147-A177-3AD203B41FA5}">
                          <a16:colId xmlns:a16="http://schemas.microsoft.com/office/drawing/2014/main" val="2172425630"/>
                        </a:ext>
                      </a:extLst>
                    </a:gridCol>
                    <a:gridCol w="1505775">
                      <a:extLst>
                        <a:ext uri="{9D8B030D-6E8A-4147-A177-3AD203B41FA5}">
                          <a16:colId xmlns:a16="http://schemas.microsoft.com/office/drawing/2014/main" val="251886714"/>
                        </a:ext>
                      </a:extLst>
                    </a:gridCol>
                    <a:gridCol w="1298893">
                      <a:extLst>
                        <a:ext uri="{9D8B030D-6E8A-4147-A177-3AD203B41FA5}">
                          <a16:colId xmlns:a16="http://schemas.microsoft.com/office/drawing/2014/main" val="25095292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会议</a:t>
                          </a:r>
                          <a:r>
                            <a:rPr lang="en-US" altLang="zh-CN" dirty="0"/>
                            <a:t>&amp;</a:t>
                          </a:r>
                          <a:r>
                            <a:rPr lang="zh-CN" altLang="en-US" dirty="0"/>
                            <a:t>时间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工作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代数结构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安全模型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090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S&amp;P</a:t>
                          </a: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 err="1">
                              <a:solidFill>
                                <a:srgbClr val="C00000"/>
                              </a:solidFill>
                            </a:rPr>
                            <a:t>SecureML</a:t>
                          </a:r>
                          <a:r>
                            <a:rPr lang="en-US" altLang="zh-CN" baseline="30000" dirty="0">
                              <a:solidFill>
                                <a:srgbClr val="C00000"/>
                              </a:solidFill>
                            </a:rPr>
                            <a:t>[8]</a:t>
                          </a:r>
                          <a:endParaRPr lang="zh-CN" altLang="en-US" baseline="30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kumimoji="1" lang="zh-CN" altLang="en-US" b="0" dirty="0">
                              <a:solidFill>
                                <a:srgbClr val="C00000"/>
                              </a:solidFill>
                            </a:rPr>
                            <a:t>矩阵环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endParaRPr lang="zh-CN" altLang="en-US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半诚实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4350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kumimoji="0" lang="en" altLang="zh-CN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SPD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zh-C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18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0" lang="en-US" altLang="zh-CN" sz="18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zh-CN" baseline="30000" dirty="0">
                              <a:solidFill>
                                <a:schemeClr val="tx1"/>
                              </a:solidFill>
                            </a:rPr>
                            <a:t>[6]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kumimoji="1" lang="zh-CN" altLang="en-US" b="0" dirty="0">
                              <a:solidFill>
                                <a:schemeClr val="tx1"/>
                              </a:solidFill>
                            </a:rPr>
                            <a:t>整数环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118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PKC 20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Mon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zh-C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18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kumimoji="0" lang="en-US" altLang="zh-CN" sz="18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r>
                            <a:rPr lang="en-US" altLang="zh-CN" baseline="30000" dirty="0">
                              <a:solidFill>
                                <a:schemeClr val="tx1"/>
                              </a:solidFill>
                            </a:rPr>
                            <a:t>[10]</a:t>
                          </a:r>
                          <a:endParaRPr lang="zh-CN" altLang="en-US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kumimoji="1" lang="zh-CN" altLang="en-US" b="0" dirty="0">
                              <a:solidFill>
                                <a:schemeClr val="tx1"/>
                              </a:solidFill>
                            </a:rPr>
                            <a:t>大整数环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934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CT-RSA 20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Overdrive2k</a:t>
                          </a:r>
                          <a:r>
                            <a:rPr lang="en-US" altLang="zh-CN" sz="1800" b="0" i="0" kern="1200" baseline="300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[11]</a:t>
                          </a:r>
                          <a:endParaRPr lang="en" altLang="zh-CN" sz="1800" b="0" i="0" kern="1200" baseline="300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kumimoji="1" lang="zh-CN" altLang="en-US" b="0" dirty="0">
                              <a:solidFill>
                                <a:schemeClr val="tx1"/>
                              </a:solidFill>
                            </a:rPr>
                            <a:t>大整数环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34355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 err="1">
                              <a:solidFill>
                                <a:srgbClr val="C00000"/>
                              </a:solidFill>
                            </a:rPr>
                            <a:t>AsiaCrypt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 20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dirty="0">
                              <a:solidFill>
                                <a:srgbClr val="C0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CKR+20</a:t>
                          </a:r>
                          <a:r>
                            <a:rPr kumimoji="1" lang="en-US" altLang="zh-CN" baseline="30000" dirty="0">
                              <a:solidFill>
                                <a:srgbClr val="C0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[9]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kumimoji="1" lang="zh-CN" altLang="en-US" b="0" dirty="0">
                              <a:solidFill>
                                <a:srgbClr val="C00000"/>
                              </a:solidFill>
                            </a:rPr>
                            <a:t>大矩阵环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ℤ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sub>
                              </m:sSub>
                            </m:oMath>
                          </a14:m>
                          <a:endParaRPr lang="zh-CN" altLang="en-US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N</a:t>
                          </a: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4083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CRYPTO 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aseline="0" dirty="0">
                              <a:solidFill>
                                <a:schemeClr val="tx1"/>
                              </a:solidFill>
                            </a:rPr>
                            <a:t>EXY22</a:t>
                          </a:r>
                          <a:r>
                            <a:rPr lang="en-US" altLang="zh-CN" baseline="30000" dirty="0">
                              <a:solidFill>
                                <a:schemeClr val="tx1"/>
                              </a:solidFill>
                            </a:rPr>
                            <a:t>[12]</a:t>
                          </a:r>
                          <a:endParaRPr lang="zh-CN" altLang="en-US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kumimoji="1" lang="zh-CN" altLang="en-US" b="0" dirty="0">
                              <a:solidFill>
                                <a:schemeClr val="tx1"/>
                              </a:solidFill>
                            </a:rPr>
                            <a:t>大整数环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7186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 err="1">
                              <a:solidFill>
                                <a:srgbClr val="C00000"/>
                              </a:solidFill>
                            </a:rPr>
                            <a:t>ePrint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 23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LXYZ23</a:t>
                          </a:r>
                          <a:r>
                            <a:rPr lang="en-US" altLang="zh-CN" baseline="30000" dirty="0">
                              <a:solidFill>
                                <a:srgbClr val="C00000"/>
                              </a:solidFill>
                            </a:rPr>
                            <a:t>[1]</a:t>
                          </a:r>
                          <a:endParaRPr lang="zh-CN" altLang="en-US" baseline="30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kumimoji="1" lang="zh-CN" altLang="en-US" b="0" dirty="0">
                              <a:solidFill>
                                <a:srgbClr val="C00000"/>
                              </a:solidFill>
                            </a:rPr>
                            <a:t>矩阵环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endParaRPr lang="zh-CN" altLang="en-US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N</a:t>
                          </a: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4134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F10EABF6-02DB-D9E3-D7D4-2A32CBF436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783599"/>
                  </p:ext>
                </p:extLst>
              </p:nvPr>
            </p:nvGraphicFramePr>
            <p:xfrm>
              <a:off x="229770" y="1883975"/>
              <a:ext cx="6272974" cy="393376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642173">
                      <a:extLst>
                        <a:ext uri="{9D8B030D-6E8A-4147-A177-3AD203B41FA5}">
                          <a16:colId xmlns:a16="http://schemas.microsoft.com/office/drawing/2014/main" val="2222670675"/>
                        </a:ext>
                      </a:extLst>
                    </a:gridCol>
                    <a:gridCol w="1826133">
                      <a:extLst>
                        <a:ext uri="{9D8B030D-6E8A-4147-A177-3AD203B41FA5}">
                          <a16:colId xmlns:a16="http://schemas.microsoft.com/office/drawing/2014/main" val="2172425630"/>
                        </a:ext>
                      </a:extLst>
                    </a:gridCol>
                    <a:gridCol w="1505775">
                      <a:extLst>
                        <a:ext uri="{9D8B030D-6E8A-4147-A177-3AD203B41FA5}">
                          <a16:colId xmlns:a16="http://schemas.microsoft.com/office/drawing/2014/main" val="251886714"/>
                        </a:ext>
                      </a:extLst>
                    </a:gridCol>
                    <a:gridCol w="1298893">
                      <a:extLst>
                        <a:ext uri="{9D8B030D-6E8A-4147-A177-3AD203B41FA5}">
                          <a16:colId xmlns:a16="http://schemas.microsoft.com/office/drawing/2014/main" val="2509529294"/>
                        </a:ext>
                      </a:extLst>
                    </a:gridCol>
                  </a:tblGrid>
                  <a:tr h="4544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会议</a:t>
                          </a:r>
                          <a:r>
                            <a:rPr lang="en-US" altLang="zh-CN" dirty="0"/>
                            <a:t>&amp;</a:t>
                          </a:r>
                          <a:r>
                            <a:rPr lang="zh-CN" altLang="en-US" dirty="0"/>
                            <a:t>时间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工作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/>
                            <a:t>代数结构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安全模型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090397"/>
                      </a:ext>
                    </a:extLst>
                  </a:tr>
                  <a:tr h="4895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S&amp;P</a:t>
                          </a: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 err="1">
                              <a:solidFill>
                                <a:srgbClr val="C00000"/>
                              </a:solidFill>
                            </a:rPr>
                            <a:t>SecureML</a:t>
                          </a:r>
                          <a:r>
                            <a:rPr lang="en-US" altLang="zh-CN" baseline="30000" dirty="0">
                              <a:solidFill>
                                <a:srgbClr val="C00000"/>
                              </a:solidFill>
                            </a:rPr>
                            <a:t>[8]</a:t>
                          </a:r>
                          <a:endParaRPr lang="zh-CN" altLang="en-US" baseline="30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1092" t="-94872" r="-87395" b="-6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半诚实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4350845"/>
                      </a:ext>
                    </a:extLst>
                  </a:tr>
                  <a:tr h="4895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972" t="-200000" r="-154861" b="-5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1092" t="-200000" r="-87395" b="-5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118914"/>
                      </a:ext>
                    </a:extLst>
                  </a:tr>
                  <a:tr h="4895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PKC 20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972" t="-292308" r="-154861" b="-4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1092" t="-292308" r="-87395" b="-4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934983"/>
                      </a:ext>
                    </a:extLst>
                  </a:tr>
                  <a:tr h="4895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CT-RSA 20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Overdrive2k</a:t>
                          </a:r>
                          <a:r>
                            <a:rPr lang="en-US" altLang="zh-CN" sz="1800" b="0" i="0" kern="1200" baseline="300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[11]</a:t>
                          </a:r>
                          <a:endParaRPr lang="en" altLang="zh-CN" sz="1800" b="0" i="0" kern="1200" baseline="300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1092" t="-392308" r="-87395" b="-3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3435528"/>
                      </a:ext>
                    </a:extLst>
                  </a:tr>
                  <a:tr h="497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 err="1">
                              <a:solidFill>
                                <a:srgbClr val="C00000"/>
                              </a:solidFill>
                            </a:rPr>
                            <a:t>AsiaCrypt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 20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dirty="0">
                              <a:solidFill>
                                <a:srgbClr val="C0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CKR+20</a:t>
                          </a:r>
                          <a:r>
                            <a:rPr kumimoji="1" lang="en-US" altLang="zh-CN" baseline="30000" dirty="0">
                              <a:solidFill>
                                <a:srgbClr val="C0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[9]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1092" t="-492308" r="-87395" b="-2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N</a:t>
                          </a: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4083739"/>
                      </a:ext>
                    </a:extLst>
                  </a:tr>
                  <a:tr h="48958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CRYPTO 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aseline="0" dirty="0">
                              <a:solidFill>
                                <a:schemeClr val="tx1"/>
                              </a:solidFill>
                            </a:rPr>
                            <a:t>EXY22</a:t>
                          </a:r>
                          <a:r>
                            <a:rPr lang="en-US" altLang="zh-CN" baseline="30000" dirty="0">
                              <a:solidFill>
                                <a:schemeClr val="tx1"/>
                              </a:solidFill>
                            </a:rPr>
                            <a:t>[12]</a:t>
                          </a:r>
                          <a:endParaRPr lang="zh-CN" altLang="en-US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1092" t="-592308" r="-87395" b="-1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7186424"/>
                      </a:ext>
                    </a:extLst>
                  </a:tr>
                  <a:tr h="5335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dirty="0" err="1">
                              <a:solidFill>
                                <a:srgbClr val="C00000"/>
                              </a:solidFill>
                            </a:rPr>
                            <a:t>ePrint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 23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LXYZ23</a:t>
                          </a:r>
                          <a:r>
                            <a:rPr lang="en-US" altLang="zh-CN" baseline="30000" dirty="0">
                              <a:solidFill>
                                <a:srgbClr val="C00000"/>
                              </a:solidFill>
                            </a:rPr>
                            <a:t>[1]</a:t>
                          </a:r>
                          <a:endParaRPr lang="zh-CN" altLang="en-US" baseline="30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1092" t="-642857" r="-87395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恶意</a:t>
                          </a: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N</a:t>
                          </a:r>
                          <a:r>
                            <a:rPr lang="zh-CN" altLang="en-US" dirty="0">
                              <a:solidFill>
                                <a:srgbClr val="C00000"/>
                              </a:solidFill>
                            </a:rPr>
                            <a:t>方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41345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Right Brace 7">
            <a:extLst>
              <a:ext uri="{FF2B5EF4-FFF2-40B4-BE49-F238E27FC236}">
                <a16:creationId xmlns:a16="http://schemas.microsoft.com/office/drawing/2014/main" id="{53CA69D5-A40C-B210-350C-0E03B7E938BD}"/>
              </a:ext>
            </a:extLst>
          </p:cNvPr>
          <p:cNvSpPr/>
          <p:nvPr/>
        </p:nvSpPr>
        <p:spPr>
          <a:xfrm rot="10800000" flipH="1">
            <a:off x="6502744" y="4570657"/>
            <a:ext cx="186508" cy="1014620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3E5CE34-663E-4D9C-0D01-EE9D9A08EBF9}"/>
                  </a:ext>
                </a:extLst>
              </p:cNvPr>
              <p:cNvSpPr txBox="1"/>
              <p:nvPr/>
            </p:nvSpPr>
            <p:spPr>
              <a:xfrm>
                <a:off x="6689252" y="4832415"/>
                <a:ext cx="5330219" cy="425223"/>
              </a:xfrm>
              <a:prstGeom prst="roundRect">
                <a:avLst/>
              </a:prstGeom>
              <a:noFill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基于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(R)VOLE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的矩阵环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上的恶意安全两方计算</a:t>
                </a:r>
                <a:endParaRPr lang="en-US" altLang="zh-CN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3E5CE34-663E-4D9C-0D01-EE9D9A08E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252" y="4832415"/>
                <a:ext cx="5330219" cy="425223"/>
              </a:xfrm>
              <a:prstGeom prst="roundRect">
                <a:avLst/>
              </a:prstGeom>
              <a:blipFill>
                <a:blip r:embed="rId4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D16FA0C0-39F9-92FF-FCFF-E2E6F6A6CA1E}"/>
              </a:ext>
            </a:extLst>
          </p:cNvPr>
          <p:cNvSpPr txBox="1"/>
          <p:nvPr/>
        </p:nvSpPr>
        <p:spPr>
          <a:xfrm>
            <a:off x="6689252" y="5333213"/>
            <a:ext cx="2412074" cy="874407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CKR+20</a:t>
            </a:r>
            <a:r>
              <a:rPr kumimoji="1"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面向矩阵环的可认证秘密分享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8D36990-FA1C-7B00-6AB3-3C021DE61EBE}"/>
              </a:ext>
            </a:extLst>
          </p:cNvPr>
          <p:cNvSpPr txBox="1"/>
          <p:nvPr/>
        </p:nvSpPr>
        <p:spPr>
          <a:xfrm>
            <a:off x="9337722" y="5333212"/>
            <a:ext cx="2681749" cy="874407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tx1"/>
                </a:solidFill>
              </a:rPr>
              <a:t>LXYZ23</a:t>
            </a:r>
            <a:r>
              <a:rPr lang="en-US" altLang="zh-CN" baseline="30000" dirty="0">
                <a:solidFill>
                  <a:schemeClr val="tx1"/>
                </a:solidFill>
              </a:rPr>
              <a:t>[1]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基于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(R)VOLE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的认证秘密份额生成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2B14226-6854-A256-B8CB-9CE676B97FBF}"/>
              </a:ext>
            </a:extLst>
          </p:cNvPr>
          <p:cNvSpPr txBox="1"/>
          <p:nvPr/>
        </p:nvSpPr>
        <p:spPr>
          <a:xfrm>
            <a:off x="6689252" y="2824893"/>
            <a:ext cx="2412074" cy="874407"/>
          </a:xfrm>
          <a:prstGeom prst="rect">
            <a:avLst/>
          </a:prstGeom>
          <a:ln w="190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避免矩阵六元组以及牺牲过多六元组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9B1B516-2A03-3603-2068-818BAC212B1A}"/>
              </a:ext>
            </a:extLst>
          </p:cNvPr>
          <p:cNvSpPr txBox="1"/>
          <p:nvPr/>
        </p:nvSpPr>
        <p:spPr>
          <a:xfrm>
            <a:off x="9337721" y="2824892"/>
            <a:ext cx="2681749" cy="874407"/>
          </a:xfrm>
          <a:prstGeom prst="rect">
            <a:avLst/>
          </a:prstGeom>
          <a:ln w="1905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 避免使用同态加密，从而可以支持小矩阵环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147AD1D-9CCB-2BC6-75C7-B09B22DF247C}"/>
              </a:ext>
            </a:extLst>
          </p:cNvPr>
          <p:cNvSpPr txBox="1"/>
          <p:nvPr/>
        </p:nvSpPr>
        <p:spPr>
          <a:xfrm>
            <a:off x="9041430" y="563242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2A6ADC7-0010-43D5-7F33-BF91D2B856F5}"/>
              </a:ext>
            </a:extLst>
          </p:cNvPr>
          <p:cNvSpPr txBox="1"/>
          <p:nvPr/>
        </p:nvSpPr>
        <p:spPr>
          <a:xfrm>
            <a:off x="6689252" y="3774875"/>
            <a:ext cx="2412074" cy="874407"/>
          </a:xfrm>
          <a:prstGeom prst="rect">
            <a:avLst/>
          </a:prstGeom>
          <a:ln w="190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可支持更多运算，例如逐元素乘积</a:t>
            </a:r>
            <a:r>
              <a:rPr kumimoji="1"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(MP-SPDZ)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C912BCB-2F81-C500-7940-615347E5C61C}"/>
              </a:ext>
            </a:extLst>
          </p:cNvPr>
          <p:cNvSpPr txBox="1"/>
          <p:nvPr/>
        </p:nvSpPr>
        <p:spPr>
          <a:xfrm>
            <a:off x="9337720" y="3776953"/>
            <a:ext cx="2681749" cy="874407"/>
          </a:xfrm>
          <a:prstGeom prst="rect">
            <a:avLst/>
          </a:prstGeom>
          <a:ln w="1905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 元组生成采用亚线性通信复杂度的</a:t>
            </a:r>
            <a:r>
              <a:rPr lang="en-US" altLang="zh-CN" dirty="0">
                <a:solidFill>
                  <a:schemeClr val="tx1"/>
                </a:solidFill>
              </a:rPr>
              <a:t>(R)VOLE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0CF69C-9884-30DF-585E-EF68B138FFAF}"/>
              </a:ext>
            </a:extLst>
          </p:cNvPr>
          <p:cNvSpPr txBox="1"/>
          <p:nvPr/>
        </p:nvSpPr>
        <p:spPr>
          <a:xfrm>
            <a:off x="6689252" y="1814595"/>
            <a:ext cx="5336728" cy="874407"/>
          </a:xfrm>
          <a:prstGeom prst="rect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难点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基于</a:t>
            </a:r>
            <a:r>
              <a:rPr lang="en-US" altLang="zh-CN" dirty="0">
                <a:solidFill>
                  <a:schemeClr val="tx1"/>
                </a:solidFill>
              </a:rPr>
              <a:t>(R)VOLE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可认证秘密分享</a:t>
            </a:r>
            <a:endParaRPr kumimoji="1"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</a:rPr>
              <a:t>难点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基于环上</a:t>
            </a:r>
            <a:r>
              <a:rPr lang="en-US" altLang="zh-CN" dirty="0">
                <a:solidFill>
                  <a:schemeClr val="tx1"/>
                </a:solidFill>
              </a:rPr>
              <a:t>(R)VOLE</a:t>
            </a:r>
            <a:r>
              <a:rPr lang="zh-CN" altLang="en-US" dirty="0">
                <a:solidFill>
                  <a:schemeClr val="tx1"/>
                </a:solidFill>
              </a:rPr>
              <a:t>的矩阵元组设计和实现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9B90347-D83F-7C61-DDE8-E974E48F7CCF}"/>
                  </a:ext>
                </a:extLst>
              </p:cNvPr>
              <p:cNvSpPr txBox="1"/>
              <p:nvPr/>
            </p:nvSpPr>
            <p:spPr>
              <a:xfrm>
                <a:off x="304123" y="5855310"/>
                <a:ext cx="631087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注：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CKR+20</a:t>
                </a:r>
                <a:r>
                  <a:rPr kumimoji="1" lang="en-US" altLang="zh-CN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[9]</a:t>
                </a:r>
                <a:r>
                  <a:rPr lang="zh-CN" altLang="en-US" dirty="0"/>
                  <a:t>采用同态加密使得</a:t>
                </a:r>
                <a:r>
                  <a:rPr kumimoji="1" lang="zh-CN" altLang="en-US" b="0" dirty="0">
                    <a:solidFill>
                      <a:schemeClr val="tx1"/>
                    </a:solidFill>
                  </a:rPr>
                  <a:t>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dirty="0"/>
                  <a:t>的参数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≥128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9B90347-D83F-7C61-DDE8-E974E48F7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23" y="5855310"/>
                <a:ext cx="6310879" cy="390748"/>
              </a:xfrm>
              <a:prstGeom prst="rect">
                <a:avLst/>
              </a:prstGeom>
              <a:blipFill>
                <a:blip r:embed="rId5"/>
                <a:stretch>
                  <a:fillRect l="-1006" t="-12500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373940A-987D-DBDE-DD4E-CF0AF576B783}"/>
              </a:ext>
            </a:extLst>
          </p:cNvPr>
          <p:cNvSpPr txBox="1"/>
          <p:nvPr/>
        </p:nvSpPr>
        <p:spPr>
          <a:xfrm>
            <a:off x="467709" y="335843"/>
            <a:ext cx="8183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矩阵环上恶意安全两方计算（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Ideas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3551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40" grpId="0" animBg="1"/>
      <p:bldP spid="41" grpId="0" animBg="1"/>
      <p:bldP spid="42" grpId="0" animBg="1"/>
      <p:bldP spid="43" grpId="0"/>
      <p:bldP spid="44" grpId="0" animBg="1"/>
      <p:bldP spid="45" grpId="0" animBg="1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CB1B4EF-D4D8-0158-FF97-2086960DD6B9}"/>
              </a:ext>
            </a:extLst>
          </p:cNvPr>
          <p:cNvSpPr txBox="1"/>
          <p:nvPr/>
        </p:nvSpPr>
        <p:spPr>
          <a:xfrm>
            <a:off x="467709" y="335843"/>
            <a:ext cx="8183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矩阵环上恶意安全两方计算（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Ideas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88865A-F937-4DA9-F670-B7E3F02031CA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矩阵环上恶意安全两方计算协议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A7DA63D-A0AC-946B-7948-1FB4024A82A7}"/>
                  </a:ext>
                </a:extLst>
              </p:cNvPr>
              <p:cNvSpPr/>
              <p:nvPr/>
            </p:nvSpPr>
            <p:spPr>
              <a:xfrm>
                <a:off x="682462" y="4186167"/>
                <a:ext cx="7584573" cy="2055471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称为面向矩阵环的认证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加性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)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秘密份额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是秘密值的加性秘密份额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是全局密钥的加性秘密份额，是一个向量而不是矩阵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</a:rPr>
                  <a:t>是消息认证码的加性秘密份额，满足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A7DA63D-A0AC-946B-7948-1FB4024A8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2" y="4186167"/>
                <a:ext cx="7584573" cy="2055471"/>
              </a:xfrm>
              <a:prstGeom prst="rect">
                <a:avLst/>
              </a:prstGeom>
              <a:blipFill>
                <a:blip r:embed="rId2"/>
                <a:stretch>
                  <a:fillRect l="-501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C676B416-C82F-0D81-BECC-DF218BA5AC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2790" y="2820712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09394B6-9567-8A0E-A4BE-6A910C22670F}"/>
                  </a:ext>
                </a:extLst>
              </p:cNvPr>
              <p:cNvSpPr txBox="1"/>
              <p:nvPr/>
            </p:nvSpPr>
            <p:spPr>
              <a:xfrm>
                <a:off x="3064092" y="3037546"/>
                <a:ext cx="294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09394B6-9567-8A0E-A4BE-6A910C22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092" y="3037546"/>
                <a:ext cx="294119" cy="276999"/>
              </a:xfrm>
              <a:prstGeom prst="rect">
                <a:avLst/>
              </a:prstGeom>
              <a:blipFill>
                <a:blip r:embed="rId4"/>
                <a:stretch>
                  <a:fillRect l="-166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3CD48648-C6FC-3362-C337-3B4A19DBDD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172" y="2820712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FEF9D06-2EAE-0654-186B-B4A92564A0F7}"/>
                  </a:ext>
                </a:extLst>
              </p:cNvPr>
              <p:cNvSpPr txBox="1"/>
              <p:nvPr/>
            </p:nvSpPr>
            <p:spPr>
              <a:xfrm>
                <a:off x="5565474" y="3037546"/>
                <a:ext cx="287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FEF9D06-2EAE-0654-186B-B4A92564A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474" y="3037546"/>
                <a:ext cx="287964" cy="276999"/>
              </a:xfrm>
              <a:prstGeom prst="rect">
                <a:avLst/>
              </a:prstGeom>
              <a:blipFill>
                <a:blip r:embed="rId5"/>
                <a:stretch>
                  <a:fillRect l="-17391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94859CE7-A6EB-6EC1-4574-F7801DE23F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49" y="2820712"/>
            <a:ext cx="44694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85DBDF1-6DEE-84EC-9879-F24B71B61BBF}"/>
                  </a:ext>
                </a:extLst>
              </p:cNvPr>
              <p:cNvSpPr txBox="1"/>
              <p:nvPr/>
            </p:nvSpPr>
            <p:spPr>
              <a:xfrm>
                <a:off x="825951" y="3037546"/>
                <a:ext cx="28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85DBDF1-6DEE-84EC-9879-F24B71B61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1" y="3037546"/>
                <a:ext cx="288797" cy="276999"/>
              </a:xfrm>
              <a:prstGeom prst="rect">
                <a:avLst/>
              </a:prstGeom>
              <a:blipFill>
                <a:blip r:embed="rId6"/>
                <a:stretch>
                  <a:fillRect l="-12500" r="-41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113121F-FED0-1EB0-2B45-C553875BD3E3}"/>
                  </a:ext>
                </a:extLst>
              </p:cNvPr>
              <p:cNvSpPr txBox="1"/>
              <p:nvPr/>
            </p:nvSpPr>
            <p:spPr>
              <a:xfrm>
                <a:off x="4301966" y="2975516"/>
                <a:ext cx="349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113121F-FED0-1EB0-2B45-C553875BD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966" y="2975516"/>
                <a:ext cx="3497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09C61C9-93CD-9E24-34DE-2AF7F47C3416}"/>
                  </a:ext>
                </a:extLst>
              </p:cNvPr>
              <p:cNvSpPr txBox="1"/>
              <p:nvPr/>
            </p:nvSpPr>
            <p:spPr>
              <a:xfrm>
                <a:off x="0" y="3422356"/>
                <a:ext cx="62588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  ⋯,        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09C61C9-93CD-9E24-34DE-2AF7F47C3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2356"/>
                <a:ext cx="6258828" cy="276999"/>
              </a:xfrm>
              <a:prstGeom prst="rect">
                <a:avLst/>
              </a:prstGeom>
              <a:blipFill>
                <a:blip r:embed="rId8"/>
                <a:stretch>
                  <a:fillRect t="-8696" r="-40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8D8906-7591-DC9D-237F-A4FD3ECFA863}"/>
                  </a:ext>
                </a:extLst>
              </p:cNvPr>
              <p:cNvSpPr txBox="1"/>
              <p:nvPr/>
            </p:nvSpPr>
            <p:spPr>
              <a:xfrm>
                <a:off x="632946" y="3709521"/>
                <a:ext cx="2053622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8D8906-7591-DC9D-237F-A4FD3ECFA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46" y="3709521"/>
                <a:ext cx="2053622" cy="387927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C0C6803-42E1-7653-2BC0-D419BE96A6D4}"/>
                  </a:ext>
                </a:extLst>
              </p:cNvPr>
              <p:cNvSpPr txBox="1"/>
              <p:nvPr/>
            </p:nvSpPr>
            <p:spPr>
              <a:xfrm>
                <a:off x="2948992" y="3704455"/>
                <a:ext cx="205362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C0C6803-42E1-7653-2BC0-D419BE96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992" y="3704455"/>
                <a:ext cx="2053622" cy="392993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3C697CE-540B-D798-9CFB-83D9C1A9F5B2}"/>
                  </a:ext>
                </a:extLst>
              </p:cNvPr>
              <p:cNvSpPr txBox="1"/>
              <p:nvPr/>
            </p:nvSpPr>
            <p:spPr>
              <a:xfrm>
                <a:off x="5419124" y="3709521"/>
                <a:ext cx="2053622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3C697CE-540B-D798-9CFB-83D9C1A9F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24" y="3709521"/>
                <a:ext cx="2053622" cy="392993"/>
              </a:xfrm>
              <a:prstGeom prst="rect">
                <a:avLst/>
              </a:prstGeom>
              <a:blipFill>
                <a:blip r:embed="rId11"/>
                <a:stretch>
                  <a:fillRect r="-122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DCB16444-98E8-E916-C2F6-118190F10B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8821" y="906398"/>
            <a:ext cx="5489314" cy="2643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589F5AF-6EF9-81EC-8297-AAAF00B31BD5}"/>
                  </a:ext>
                </a:extLst>
              </p:cNvPr>
              <p:cNvSpPr txBox="1"/>
              <p:nvPr/>
            </p:nvSpPr>
            <p:spPr>
              <a:xfrm>
                <a:off x="548111" y="2087412"/>
                <a:ext cx="4454503" cy="4252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上的恶意安全两方计算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589F5AF-6EF9-81EC-8297-AAAF00B3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1" y="2087412"/>
                <a:ext cx="4454503" cy="425223"/>
              </a:xfrm>
              <a:prstGeom prst="roundRect">
                <a:avLst/>
              </a:prstGeom>
              <a:blipFill>
                <a:blip r:embed="rId13"/>
                <a:stretch>
                  <a:fillRect l="-56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699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CB1B4EF-D4D8-0158-FF97-2086960DD6B9}"/>
              </a:ext>
            </a:extLst>
          </p:cNvPr>
          <p:cNvSpPr txBox="1"/>
          <p:nvPr/>
        </p:nvSpPr>
        <p:spPr>
          <a:xfrm>
            <a:off x="467709" y="335843"/>
            <a:ext cx="8183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矩阵环上恶意安全两方计算（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Ideas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88865A-F937-4DA9-F670-B7E3F02031CA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矩阵环上恶意安全两方计算协议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589F5AF-6EF9-81EC-8297-AAAF00B31BD5}"/>
                  </a:ext>
                </a:extLst>
              </p:cNvPr>
              <p:cNvSpPr txBox="1"/>
              <p:nvPr/>
            </p:nvSpPr>
            <p:spPr>
              <a:xfrm>
                <a:off x="250770" y="1531727"/>
                <a:ext cx="5147783" cy="4252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上的恶意安全两方加法、乘法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589F5AF-6EF9-81EC-8297-AAAF00B3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0" y="1531727"/>
                <a:ext cx="5147783" cy="425223"/>
              </a:xfrm>
              <a:prstGeom prst="roundRect">
                <a:avLst/>
              </a:prstGeom>
              <a:blipFill>
                <a:blip r:embed="rId2"/>
                <a:stretch>
                  <a:fillRect l="-491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D2F7369-7398-C024-9C27-186FBDDB3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887" y="1150935"/>
            <a:ext cx="6183021" cy="25604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CE881F-84D8-7F11-D1B8-876D964505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08" y="2198331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0F98AC-BAB0-ED17-8813-91F69AD4D062}"/>
                  </a:ext>
                </a:extLst>
              </p:cNvPr>
              <p:cNvSpPr txBox="1"/>
              <p:nvPr/>
            </p:nvSpPr>
            <p:spPr>
              <a:xfrm>
                <a:off x="688344" y="2147404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0F98AC-BAB0-ED17-8813-91F69AD4D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4" y="2147404"/>
                <a:ext cx="320331" cy="369332"/>
              </a:xfrm>
              <a:prstGeom prst="rect">
                <a:avLst/>
              </a:prstGeom>
              <a:blipFill>
                <a:blip r:embed="rId5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CA97FE-33CF-ED8F-E433-22ADDBAE0AC0}"/>
                  </a:ext>
                </a:extLst>
              </p:cNvPr>
              <p:cNvSpPr txBox="1"/>
              <p:nvPr/>
            </p:nvSpPr>
            <p:spPr>
              <a:xfrm>
                <a:off x="1487550" y="2147404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CA97FE-33CF-ED8F-E433-22ADDBAE0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50" y="2147404"/>
                <a:ext cx="3203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F6644E9-84DF-3E75-64AB-11AE3CDC45A1}"/>
                  </a:ext>
                </a:extLst>
              </p:cNvPr>
              <p:cNvSpPr txBox="1"/>
              <p:nvPr/>
            </p:nvSpPr>
            <p:spPr>
              <a:xfrm>
                <a:off x="1415886" y="3272446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F6644E9-84DF-3E75-64AB-11AE3CDC4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86" y="3272446"/>
                <a:ext cx="3203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26DA7D-FA4B-25F8-7A20-FFCAD9CF57AE}"/>
                  </a:ext>
                </a:extLst>
              </p:cNvPr>
              <p:cNvSpPr txBox="1"/>
              <p:nvPr/>
            </p:nvSpPr>
            <p:spPr>
              <a:xfrm>
                <a:off x="2029412" y="2339413"/>
                <a:ext cx="2053622" cy="80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26DA7D-FA4B-25F8-7A20-FFCAD9CF5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412" y="2339413"/>
                <a:ext cx="2053622" cy="801823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972E85B-4997-76A6-AE92-C5AD815BD03D}"/>
                  </a:ext>
                </a:extLst>
              </p:cNvPr>
              <p:cNvSpPr txBox="1"/>
              <p:nvPr/>
            </p:nvSpPr>
            <p:spPr>
              <a:xfrm>
                <a:off x="4482559" y="2339413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972E85B-4997-76A6-AE92-C5AD815BD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559" y="2339413"/>
                <a:ext cx="1838992" cy="452753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C43E045-5621-7612-5C6C-9B45C9BCC5A1}"/>
              </a:ext>
            </a:extLst>
          </p:cNvPr>
          <p:cNvSpPr txBox="1"/>
          <p:nvPr/>
        </p:nvSpPr>
        <p:spPr>
          <a:xfrm>
            <a:off x="1724226" y="23979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981020-E183-A828-8EE1-EF4B2DD5FBFD}"/>
              </a:ext>
            </a:extLst>
          </p:cNvPr>
          <p:cNvSpPr txBox="1"/>
          <p:nvPr/>
        </p:nvSpPr>
        <p:spPr>
          <a:xfrm>
            <a:off x="4010203" y="23979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47DA667-B0F8-A01F-1211-D8716371807A}"/>
                  </a:ext>
                </a:extLst>
              </p:cNvPr>
              <p:cNvSpPr txBox="1"/>
              <p:nvPr/>
            </p:nvSpPr>
            <p:spPr>
              <a:xfrm>
                <a:off x="1669442" y="3216586"/>
                <a:ext cx="2773561" cy="736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47DA667-B0F8-A01F-1211-D87163718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42" y="3216586"/>
                <a:ext cx="2773561" cy="736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2BDC90D7-E197-2874-63DE-1000DA9108DD}"/>
              </a:ext>
            </a:extLst>
          </p:cNvPr>
          <p:cNvSpPr txBox="1"/>
          <p:nvPr/>
        </p:nvSpPr>
        <p:spPr>
          <a:xfrm>
            <a:off x="968373" y="2779891"/>
            <a:ext cx="5594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venir Book" panose="02000503020000020003" pitchFamily="2" charset="0"/>
                <a:cs typeface="Arial Narrow" panose="020B0604020202020204" pitchFamily="34" charset="0"/>
              </a:rPr>
              <a:t>Add</a:t>
            </a:r>
            <a:endParaRPr lang="zh-CN" altLang="en-US" sz="1400" dirty="0">
              <a:latin typeface="Avenir Book" panose="02000503020000020003" pitchFamily="2" charset="0"/>
              <a:cs typeface="Arial Narrow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8DD9FFE-2899-1E89-EBDB-746A38D1360F}"/>
                  </a:ext>
                </a:extLst>
              </p:cNvPr>
              <p:cNvSpPr txBox="1"/>
              <p:nvPr/>
            </p:nvSpPr>
            <p:spPr>
              <a:xfrm>
                <a:off x="1526519" y="3946578"/>
                <a:ext cx="56900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验证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⊙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⊙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⊙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8DD9FFE-2899-1E89-EBDB-746A38D13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519" y="3946578"/>
                <a:ext cx="5690075" cy="369332"/>
              </a:xfrm>
              <a:prstGeom prst="rect">
                <a:avLst/>
              </a:prstGeom>
              <a:blipFill>
                <a:blip r:embed="rId11"/>
                <a:stretch>
                  <a:fillRect l="-891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8F9090E-C5DA-81A5-A8B7-02DDAFB296F2}"/>
              </a:ext>
            </a:extLst>
          </p:cNvPr>
          <p:cNvSpPr txBox="1"/>
          <p:nvPr/>
        </p:nvSpPr>
        <p:spPr>
          <a:xfrm>
            <a:off x="116547" y="2580175"/>
            <a:ext cx="646331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矩阵</a:t>
            </a:r>
            <a:endParaRPr kumimoji="1" lang="en-US" altLang="zh-CN" dirty="0"/>
          </a:p>
          <a:p>
            <a:r>
              <a:rPr kumimoji="1" lang="zh-CN" altLang="en-US" dirty="0"/>
              <a:t>加法</a:t>
            </a:r>
          </a:p>
        </p:txBody>
      </p:sp>
    </p:spTree>
    <p:extLst>
      <p:ext uri="{BB962C8B-B14F-4D97-AF65-F5344CB8AC3E}">
        <p14:creationId xmlns:p14="http://schemas.microsoft.com/office/powerpoint/2010/main" val="4241149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CB1B4EF-D4D8-0158-FF97-2086960DD6B9}"/>
              </a:ext>
            </a:extLst>
          </p:cNvPr>
          <p:cNvSpPr txBox="1"/>
          <p:nvPr/>
        </p:nvSpPr>
        <p:spPr>
          <a:xfrm>
            <a:off x="467709" y="335843"/>
            <a:ext cx="8183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矩阵环上恶意安全两方计算（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Ideas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88865A-F937-4DA9-F670-B7E3F02031CA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矩阵环上恶意安全两方计算协议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589F5AF-6EF9-81EC-8297-AAAF00B31BD5}"/>
                  </a:ext>
                </a:extLst>
              </p:cNvPr>
              <p:cNvSpPr txBox="1"/>
              <p:nvPr/>
            </p:nvSpPr>
            <p:spPr>
              <a:xfrm>
                <a:off x="250770" y="1531727"/>
                <a:ext cx="5147783" cy="4252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上的恶意安全两方加法、乘法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589F5AF-6EF9-81EC-8297-AAAF00B3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0" y="1531727"/>
                <a:ext cx="5147783" cy="425223"/>
              </a:xfrm>
              <a:prstGeom prst="roundRect">
                <a:avLst/>
              </a:prstGeom>
              <a:blipFill>
                <a:blip r:embed="rId2"/>
                <a:stretch>
                  <a:fillRect l="-491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D2F7369-7398-C024-9C27-186FBDDB3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887" y="1150935"/>
            <a:ext cx="6183021" cy="25604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6B7566-FD41-AAF7-30BC-7A93491FB7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67" y="2237079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2EE7C14-8A79-F6C9-1755-1A0840CE43CD}"/>
                  </a:ext>
                </a:extLst>
              </p:cNvPr>
              <p:cNvSpPr txBox="1"/>
              <p:nvPr/>
            </p:nvSpPr>
            <p:spPr>
              <a:xfrm>
                <a:off x="620203" y="2186152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2EE7C14-8A79-F6C9-1755-1A0840CE4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3" y="2186152"/>
                <a:ext cx="320331" cy="369332"/>
              </a:xfrm>
              <a:prstGeom prst="rect">
                <a:avLst/>
              </a:prstGeom>
              <a:blipFill>
                <a:blip r:embed="rId5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A0BD73-9849-7059-BF33-63E377C6444B}"/>
                  </a:ext>
                </a:extLst>
              </p:cNvPr>
              <p:cNvSpPr txBox="1"/>
              <p:nvPr/>
            </p:nvSpPr>
            <p:spPr>
              <a:xfrm>
                <a:off x="1419409" y="2186152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A0BD73-9849-7059-BF33-63E377C64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409" y="2186152"/>
                <a:ext cx="3203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2BE15D2-49DF-6B35-7D17-B098EF8214C0}"/>
                  </a:ext>
                </a:extLst>
              </p:cNvPr>
              <p:cNvSpPr txBox="1"/>
              <p:nvPr/>
            </p:nvSpPr>
            <p:spPr>
              <a:xfrm>
                <a:off x="1347745" y="3311194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2BE15D2-49DF-6B35-7D17-B098EF821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45" y="3311194"/>
                <a:ext cx="3203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C7C5738-DC01-0E85-E7F6-33C1AE91B70A}"/>
                  </a:ext>
                </a:extLst>
              </p:cNvPr>
              <p:cNvSpPr txBox="1"/>
              <p:nvPr/>
            </p:nvSpPr>
            <p:spPr>
              <a:xfrm>
                <a:off x="386769" y="4059917"/>
                <a:ext cx="6240877" cy="87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⊙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kumimoji="1" lang="en-US" altLang="zh-CN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     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⊙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⊙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C7C5738-DC01-0E85-E7F6-33C1AE91B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69" y="4059917"/>
                <a:ext cx="6240877" cy="874407"/>
              </a:xfrm>
              <a:prstGeom prst="rect">
                <a:avLst/>
              </a:prstGeom>
              <a:blipFill>
                <a:blip r:embed="rId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407861D-F614-77A3-3938-6156F8F017B3}"/>
                  </a:ext>
                </a:extLst>
              </p:cNvPr>
              <p:cNvSpPr txBox="1"/>
              <p:nvPr/>
            </p:nvSpPr>
            <p:spPr>
              <a:xfrm>
                <a:off x="1918411" y="2237079"/>
                <a:ext cx="2053622" cy="80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407861D-F614-77A3-3938-6156F8F01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1" y="2237079"/>
                <a:ext cx="2053622" cy="801823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A54ACFB-C129-15C0-F76D-AE299A344BC3}"/>
                  </a:ext>
                </a:extLst>
              </p:cNvPr>
              <p:cNvSpPr txBox="1"/>
              <p:nvPr/>
            </p:nvSpPr>
            <p:spPr>
              <a:xfrm>
                <a:off x="4371558" y="2237079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A54ACFB-C129-15C0-F76D-AE299A34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58" y="2237079"/>
                <a:ext cx="1838992" cy="452753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F961732-9AEC-46D2-B22D-4DAE8F909CC3}"/>
                  </a:ext>
                </a:extLst>
              </p:cNvPr>
              <p:cNvSpPr txBox="1"/>
              <p:nvPr/>
            </p:nvSpPr>
            <p:spPr>
              <a:xfrm>
                <a:off x="1918411" y="3019464"/>
                <a:ext cx="2053622" cy="1151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F961732-9AEC-46D2-B22D-4DAE8F90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1" y="3019464"/>
                <a:ext cx="2053622" cy="1151213"/>
              </a:xfrm>
              <a:prstGeom prst="rect">
                <a:avLst/>
              </a:prstGeom>
              <a:blipFill>
                <a:blip r:embed="rId1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7C5948AC-D797-6410-58EC-2E60D70F3ADF}"/>
              </a:ext>
            </a:extLst>
          </p:cNvPr>
          <p:cNvSpPr txBox="1"/>
          <p:nvPr/>
        </p:nvSpPr>
        <p:spPr>
          <a:xfrm>
            <a:off x="1613225" y="2295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8EA8AAF-0E88-F092-BD59-415EB5FFFB2E}"/>
              </a:ext>
            </a:extLst>
          </p:cNvPr>
          <p:cNvSpPr txBox="1"/>
          <p:nvPr/>
        </p:nvSpPr>
        <p:spPr>
          <a:xfrm>
            <a:off x="1613225" y="30780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持有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3804967-8181-A34D-1AFF-0A3A7DC64B1A}"/>
              </a:ext>
            </a:extLst>
          </p:cNvPr>
          <p:cNvSpPr txBox="1"/>
          <p:nvPr/>
        </p:nvSpPr>
        <p:spPr>
          <a:xfrm>
            <a:off x="3899202" y="2295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p:sp>
        <p:nvSpPr>
          <p:cNvPr id="43" name="Right Brace 7">
            <a:extLst>
              <a:ext uri="{FF2B5EF4-FFF2-40B4-BE49-F238E27FC236}">
                <a16:creationId xmlns:a16="http://schemas.microsoft.com/office/drawing/2014/main" id="{F88324DD-3005-9170-7D00-3BCE2B9F90D2}"/>
              </a:ext>
            </a:extLst>
          </p:cNvPr>
          <p:cNvSpPr/>
          <p:nvPr/>
        </p:nvSpPr>
        <p:spPr>
          <a:xfrm rot="10800000" flipH="1">
            <a:off x="3797416" y="3113034"/>
            <a:ext cx="203572" cy="990694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C3C266F-161B-59C0-D880-9895FF321DB9}"/>
              </a:ext>
            </a:extLst>
          </p:cNvPr>
          <p:cNvSpPr txBox="1"/>
          <p:nvPr/>
        </p:nvSpPr>
        <p:spPr>
          <a:xfrm>
            <a:off x="4000988" y="34572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逐元素乘积三元组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3606415-FAEB-D7D6-E797-EBAB06A998F3}"/>
                  </a:ext>
                </a:extLst>
              </p:cNvPr>
              <p:cNvSpPr txBox="1"/>
              <p:nvPr/>
            </p:nvSpPr>
            <p:spPr>
              <a:xfrm>
                <a:off x="620202" y="4956975"/>
                <a:ext cx="5895745" cy="183665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公开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 i="0" dirty="0" smtClean="0"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 dirty="0"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b="1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⊙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)⊙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3606415-FAEB-D7D6-E797-EBAB06A9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2" y="4956975"/>
                <a:ext cx="5895745" cy="1836657"/>
              </a:xfrm>
              <a:prstGeom prst="rect">
                <a:avLst/>
              </a:prstGeom>
              <a:blipFill>
                <a:blip r:embed="rId12"/>
                <a:stretch>
                  <a:fillRect l="-429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B4D069F-AA5C-23BC-C414-D740BADAF2F9}"/>
                  </a:ext>
                </a:extLst>
              </p:cNvPr>
              <p:cNvSpPr txBox="1"/>
              <p:nvPr/>
            </p:nvSpPr>
            <p:spPr>
              <a:xfrm>
                <a:off x="6627646" y="5962980"/>
                <a:ext cx="4766359" cy="874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验证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)⊙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endParaRPr kumimoji="1" lang="en-US" altLang="zh-CN" b="1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B4D069F-AA5C-23BC-C414-D740BADAF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646" y="5962980"/>
                <a:ext cx="4766359" cy="874407"/>
              </a:xfrm>
              <a:prstGeom prst="rect">
                <a:avLst/>
              </a:prstGeom>
              <a:blipFill>
                <a:blip r:embed="rId13"/>
                <a:stretch>
                  <a:fillRect l="-1061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482A496-8964-6B9A-08DD-05039488E89D}"/>
                  </a:ext>
                </a:extLst>
              </p:cNvPr>
              <p:cNvSpPr txBox="1"/>
              <p:nvPr/>
            </p:nvSpPr>
            <p:spPr>
              <a:xfrm>
                <a:off x="6594408" y="5593648"/>
                <a:ext cx="4832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⊙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kumimoji="1"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𝚫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482A496-8964-6B9A-08DD-05039488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408" y="5593648"/>
                <a:ext cx="4832834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88FAD5D-C803-8D8E-3D3E-5D97A81DBFF5}"/>
              </a:ext>
            </a:extLst>
          </p:cNvPr>
          <p:cNvSpPr txBox="1"/>
          <p:nvPr/>
        </p:nvSpPr>
        <p:spPr>
          <a:xfrm>
            <a:off x="75366" y="2616370"/>
            <a:ext cx="730661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逐元素乘积</a:t>
            </a:r>
          </a:p>
        </p:txBody>
      </p:sp>
    </p:spTree>
    <p:extLst>
      <p:ext uri="{BB962C8B-B14F-4D97-AF65-F5344CB8AC3E}">
        <p14:creationId xmlns:p14="http://schemas.microsoft.com/office/powerpoint/2010/main" val="165337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CB1B4EF-D4D8-0158-FF97-2086960DD6B9}"/>
              </a:ext>
            </a:extLst>
          </p:cNvPr>
          <p:cNvSpPr txBox="1"/>
          <p:nvPr/>
        </p:nvSpPr>
        <p:spPr>
          <a:xfrm>
            <a:off x="467709" y="335843"/>
            <a:ext cx="8183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矩阵环上恶意安全两方计算（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Ideas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88865A-F937-4DA9-F670-B7E3F02031CA}"/>
              </a:ext>
            </a:extLst>
          </p:cNvPr>
          <p:cNvSpPr txBox="1"/>
          <p:nvPr/>
        </p:nvSpPr>
        <p:spPr>
          <a:xfrm>
            <a:off x="467709" y="895020"/>
            <a:ext cx="11343776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矩阵环上恶意安全两方计算协议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589F5AF-6EF9-81EC-8297-AAAF00B31BD5}"/>
                  </a:ext>
                </a:extLst>
              </p:cNvPr>
              <p:cNvSpPr txBox="1"/>
              <p:nvPr/>
            </p:nvSpPr>
            <p:spPr>
              <a:xfrm>
                <a:off x="250770" y="1531727"/>
                <a:ext cx="5147783" cy="42522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上的恶意安全两方加法、乘法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589F5AF-6EF9-81EC-8297-AAAF00B3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0" y="1531727"/>
                <a:ext cx="5147783" cy="425223"/>
              </a:xfrm>
              <a:prstGeom prst="roundRect">
                <a:avLst/>
              </a:prstGeom>
              <a:blipFill>
                <a:blip r:embed="rId2"/>
                <a:stretch>
                  <a:fillRect l="-491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D2F7369-7398-C024-9C27-186FBDDB3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887" y="1150935"/>
            <a:ext cx="6183021" cy="25604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6B7566-FD41-AAF7-30BC-7A93491FB7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67" y="2237079"/>
            <a:ext cx="976209" cy="151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2EE7C14-8A79-F6C9-1755-1A0840CE43CD}"/>
                  </a:ext>
                </a:extLst>
              </p:cNvPr>
              <p:cNvSpPr txBox="1"/>
              <p:nvPr/>
            </p:nvSpPr>
            <p:spPr>
              <a:xfrm>
                <a:off x="620203" y="2186152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2EE7C14-8A79-F6C9-1755-1A0840CE4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3" y="2186152"/>
                <a:ext cx="320331" cy="369332"/>
              </a:xfrm>
              <a:prstGeom prst="rect">
                <a:avLst/>
              </a:prstGeom>
              <a:blipFill>
                <a:blip r:embed="rId5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A0BD73-9849-7059-BF33-63E377C6444B}"/>
                  </a:ext>
                </a:extLst>
              </p:cNvPr>
              <p:cNvSpPr txBox="1"/>
              <p:nvPr/>
            </p:nvSpPr>
            <p:spPr>
              <a:xfrm>
                <a:off x="1419409" y="2186152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A0BD73-9849-7059-BF33-63E377C64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409" y="2186152"/>
                <a:ext cx="3203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2BE15D2-49DF-6B35-7D17-B098EF8214C0}"/>
                  </a:ext>
                </a:extLst>
              </p:cNvPr>
              <p:cNvSpPr txBox="1"/>
              <p:nvPr/>
            </p:nvSpPr>
            <p:spPr>
              <a:xfrm>
                <a:off x="1347745" y="3311194"/>
                <a:ext cx="320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2BE15D2-49DF-6B35-7D17-B098EF821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45" y="3311194"/>
                <a:ext cx="3203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C7C5738-DC01-0E85-E7F6-33C1AE91B70A}"/>
                  </a:ext>
                </a:extLst>
              </p:cNvPr>
              <p:cNvSpPr txBox="1"/>
              <p:nvPr/>
            </p:nvSpPr>
            <p:spPr>
              <a:xfrm>
                <a:off x="386769" y="4059917"/>
                <a:ext cx="6240877" cy="87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kumimoji="1" lang="en-US" altLang="zh-CN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     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C7C5738-DC01-0E85-E7F6-33C1AE91B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69" y="4059917"/>
                <a:ext cx="6240877" cy="8744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407861D-F614-77A3-3938-6156F8F017B3}"/>
                  </a:ext>
                </a:extLst>
              </p:cNvPr>
              <p:cNvSpPr txBox="1"/>
              <p:nvPr/>
            </p:nvSpPr>
            <p:spPr>
              <a:xfrm>
                <a:off x="1918411" y="2237079"/>
                <a:ext cx="2053622" cy="80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407861D-F614-77A3-3938-6156F8F01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1" y="2237079"/>
                <a:ext cx="2053622" cy="801823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A54ACFB-C129-15C0-F76D-AE299A344BC3}"/>
                  </a:ext>
                </a:extLst>
              </p:cNvPr>
              <p:cNvSpPr txBox="1"/>
              <p:nvPr/>
            </p:nvSpPr>
            <p:spPr>
              <a:xfrm>
                <a:off x="4371558" y="2237079"/>
                <a:ext cx="1838992" cy="45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A54ACFB-C129-15C0-F76D-AE299A34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58" y="2237079"/>
                <a:ext cx="1838992" cy="452753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F961732-9AEC-46D2-B22D-4DAE8F909CC3}"/>
                  </a:ext>
                </a:extLst>
              </p:cNvPr>
              <p:cNvSpPr txBox="1"/>
              <p:nvPr/>
            </p:nvSpPr>
            <p:spPr>
              <a:xfrm>
                <a:off x="1918411" y="3019464"/>
                <a:ext cx="2053622" cy="1151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F961732-9AEC-46D2-B22D-4DAE8F90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1" y="3019464"/>
                <a:ext cx="2053622" cy="1151213"/>
              </a:xfrm>
              <a:prstGeom prst="rect">
                <a:avLst/>
              </a:prstGeom>
              <a:blipFill>
                <a:blip r:embed="rId1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7C5948AC-D797-6410-58EC-2E60D70F3ADF}"/>
              </a:ext>
            </a:extLst>
          </p:cNvPr>
          <p:cNvSpPr txBox="1"/>
          <p:nvPr/>
        </p:nvSpPr>
        <p:spPr>
          <a:xfrm>
            <a:off x="1613225" y="2295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8EA8AAF-0E88-F092-BD59-415EB5FFFB2E}"/>
              </a:ext>
            </a:extLst>
          </p:cNvPr>
          <p:cNvSpPr txBox="1"/>
          <p:nvPr/>
        </p:nvSpPr>
        <p:spPr>
          <a:xfrm>
            <a:off x="1613225" y="30780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持有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3804967-8181-A34D-1AFF-0A3A7DC64B1A}"/>
              </a:ext>
            </a:extLst>
          </p:cNvPr>
          <p:cNvSpPr txBox="1"/>
          <p:nvPr/>
        </p:nvSpPr>
        <p:spPr>
          <a:xfrm>
            <a:off x="3899202" y="2295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131C33D-6AD9-304F-F299-676075C309C7}"/>
              </a:ext>
            </a:extLst>
          </p:cNvPr>
          <p:cNvSpPr txBox="1"/>
          <p:nvPr/>
        </p:nvSpPr>
        <p:spPr>
          <a:xfrm>
            <a:off x="75366" y="2616370"/>
            <a:ext cx="646331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矩阵</a:t>
            </a:r>
            <a:endParaRPr kumimoji="1" lang="en-US" altLang="zh-CN" dirty="0"/>
          </a:p>
          <a:p>
            <a:r>
              <a:rPr kumimoji="1" lang="zh-CN" altLang="en-US" dirty="0"/>
              <a:t>乘法</a:t>
            </a:r>
          </a:p>
        </p:txBody>
      </p:sp>
      <p:sp>
        <p:nvSpPr>
          <p:cNvPr id="43" name="Right Brace 7">
            <a:extLst>
              <a:ext uri="{FF2B5EF4-FFF2-40B4-BE49-F238E27FC236}">
                <a16:creationId xmlns:a16="http://schemas.microsoft.com/office/drawing/2014/main" id="{F88324DD-3005-9170-7D00-3BCE2B9F90D2}"/>
              </a:ext>
            </a:extLst>
          </p:cNvPr>
          <p:cNvSpPr/>
          <p:nvPr/>
        </p:nvSpPr>
        <p:spPr>
          <a:xfrm rot="10800000" flipH="1">
            <a:off x="3797416" y="3113034"/>
            <a:ext cx="203572" cy="990694"/>
          </a:xfrm>
          <a:prstGeom prst="rightBrace">
            <a:avLst>
              <a:gd name="adj1" fmla="val 6985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C3C266F-161B-59C0-D880-9895FF321DB9}"/>
              </a:ext>
            </a:extLst>
          </p:cNvPr>
          <p:cNvSpPr txBox="1"/>
          <p:nvPr/>
        </p:nvSpPr>
        <p:spPr>
          <a:xfrm>
            <a:off x="4000988" y="34572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矩阵乘法三元组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3606415-FAEB-D7D6-E797-EBAB06A998F3}"/>
                  </a:ext>
                </a:extLst>
              </p:cNvPr>
              <p:cNvSpPr txBox="1"/>
              <p:nvPr/>
            </p:nvSpPr>
            <p:spPr>
              <a:xfrm>
                <a:off x="620202" y="4956975"/>
                <a:ext cx="5475797" cy="183665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计算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dirty="0">
                    <a:latin typeface="Cambria Math" panose="02040503050406030204" pitchFamily="18" charset="0"/>
                  </a:rPr>
                  <a:t>公开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 i="0" dirty="0" smtClean="0"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1" dirty="0">
                        <a:latin typeface="Cambria Math" panose="02040503050406030204" pitchFamily="18" charset="0"/>
                      </a:rPr>
                      <m:t>𝐨𝐩𝐞𝐧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b="1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)⊙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3606415-FAEB-D7D6-E797-EBAB06A9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2" y="4956975"/>
                <a:ext cx="5475797" cy="1836657"/>
              </a:xfrm>
              <a:prstGeom prst="rect">
                <a:avLst/>
              </a:prstGeom>
              <a:blipFill>
                <a:blip r:embed="rId12"/>
                <a:stretch>
                  <a:fillRect l="-462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B4D069F-AA5C-23BC-C414-D740BADAF2F9}"/>
                  </a:ext>
                </a:extLst>
              </p:cNvPr>
              <p:cNvSpPr txBox="1"/>
              <p:nvPr/>
            </p:nvSpPr>
            <p:spPr>
              <a:xfrm>
                <a:off x="6023561" y="6337491"/>
                <a:ext cx="62408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验证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)⊙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)×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×(</m:t>
                    </m:r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⊙</m:t>
                    </m:r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endParaRPr kumimoji="1" lang="en-US" altLang="zh-CN" b="1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B4D069F-AA5C-23BC-C414-D740BADAF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561" y="6337491"/>
                <a:ext cx="6240877" cy="369332"/>
              </a:xfrm>
              <a:prstGeom prst="rect">
                <a:avLst/>
              </a:prstGeom>
              <a:blipFill>
                <a:blip r:embed="rId13"/>
                <a:stretch>
                  <a:fillRect l="-813"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482A496-8964-6B9A-08DD-05039488E89D}"/>
                  </a:ext>
                </a:extLst>
              </p:cNvPr>
              <p:cNvSpPr txBox="1"/>
              <p:nvPr/>
            </p:nvSpPr>
            <p:spPr>
              <a:xfrm>
                <a:off x="6705935" y="5923650"/>
                <a:ext cx="45309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𝚫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482A496-8964-6B9A-08DD-05039488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935" y="5923650"/>
                <a:ext cx="4530923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5165B1F8-DE01-4F38-8E95-6DD596B28F8F}"/>
              </a:ext>
            </a:extLst>
          </p:cNvPr>
          <p:cNvSpPr txBox="1"/>
          <p:nvPr/>
        </p:nvSpPr>
        <p:spPr>
          <a:xfrm>
            <a:off x="7789333" y="5467509"/>
            <a:ext cx="2031325" cy="369332"/>
          </a:xfrm>
          <a:prstGeom prst="rect">
            <a:avLst/>
          </a:prstGeom>
          <a:solidFill>
            <a:srgbClr val="FFD7D6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不能直接计算！！</a:t>
            </a:r>
          </a:p>
        </p:txBody>
      </p:sp>
    </p:spTree>
    <p:extLst>
      <p:ext uri="{BB962C8B-B14F-4D97-AF65-F5344CB8AC3E}">
        <p14:creationId xmlns:p14="http://schemas.microsoft.com/office/powerpoint/2010/main" val="19996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2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55D035B-CEDF-82D0-E4FB-6A118F3DD6BA}"/>
              </a:ext>
            </a:extLst>
          </p:cNvPr>
          <p:cNvSpPr/>
          <p:nvPr/>
        </p:nvSpPr>
        <p:spPr>
          <a:xfrm>
            <a:off x="5822154" y="4510289"/>
            <a:ext cx="6312694" cy="1574501"/>
          </a:xfrm>
          <a:custGeom>
            <a:avLst/>
            <a:gdLst>
              <a:gd name="connsiteX0" fmla="*/ 0 w 6312694"/>
              <a:gd name="connsiteY0" fmla="*/ 0 h 1574501"/>
              <a:gd name="connsiteX1" fmla="*/ 694396 w 6312694"/>
              <a:gd name="connsiteY1" fmla="*/ 0 h 1574501"/>
              <a:gd name="connsiteX2" fmla="*/ 1136285 w 6312694"/>
              <a:gd name="connsiteY2" fmla="*/ 0 h 1574501"/>
              <a:gd name="connsiteX3" fmla="*/ 1704427 w 6312694"/>
              <a:gd name="connsiteY3" fmla="*/ 0 h 1574501"/>
              <a:gd name="connsiteX4" fmla="*/ 2461951 w 6312694"/>
              <a:gd name="connsiteY4" fmla="*/ 0 h 1574501"/>
              <a:gd name="connsiteX5" fmla="*/ 3093220 w 6312694"/>
              <a:gd name="connsiteY5" fmla="*/ 0 h 1574501"/>
              <a:gd name="connsiteX6" fmla="*/ 3787616 w 6312694"/>
              <a:gd name="connsiteY6" fmla="*/ 0 h 1574501"/>
              <a:gd name="connsiteX7" fmla="*/ 4355759 w 6312694"/>
              <a:gd name="connsiteY7" fmla="*/ 0 h 1574501"/>
              <a:gd name="connsiteX8" fmla="*/ 4987028 w 6312694"/>
              <a:gd name="connsiteY8" fmla="*/ 0 h 1574501"/>
              <a:gd name="connsiteX9" fmla="*/ 5744552 w 6312694"/>
              <a:gd name="connsiteY9" fmla="*/ 0 h 1574501"/>
              <a:gd name="connsiteX10" fmla="*/ 6312694 w 6312694"/>
              <a:gd name="connsiteY10" fmla="*/ 0 h 1574501"/>
              <a:gd name="connsiteX11" fmla="*/ 6312694 w 6312694"/>
              <a:gd name="connsiteY11" fmla="*/ 540579 h 1574501"/>
              <a:gd name="connsiteX12" fmla="*/ 6312694 w 6312694"/>
              <a:gd name="connsiteY12" fmla="*/ 1033922 h 1574501"/>
              <a:gd name="connsiteX13" fmla="*/ 6312694 w 6312694"/>
              <a:gd name="connsiteY13" fmla="*/ 1574501 h 1574501"/>
              <a:gd name="connsiteX14" fmla="*/ 5681425 w 6312694"/>
              <a:gd name="connsiteY14" fmla="*/ 1574501 h 1574501"/>
              <a:gd name="connsiteX15" fmla="*/ 5050155 w 6312694"/>
              <a:gd name="connsiteY15" fmla="*/ 1574501 h 1574501"/>
              <a:gd name="connsiteX16" fmla="*/ 4545140 w 6312694"/>
              <a:gd name="connsiteY16" fmla="*/ 1574501 h 1574501"/>
              <a:gd name="connsiteX17" fmla="*/ 3913870 w 6312694"/>
              <a:gd name="connsiteY17" fmla="*/ 1574501 h 1574501"/>
              <a:gd name="connsiteX18" fmla="*/ 3282601 w 6312694"/>
              <a:gd name="connsiteY18" fmla="*/ 1574501 h 1574501"/>
              <a:gd name="connsiteX19" fmla="*/ 2651331 w 6312694"/>
              <a:gd name="connsiteY19" fmla="*/ 1574501 h 1574501"/>
              <a:gd name="connsiteX20" fmla="*/ 2020062 w 6312694"/>
              <a:gd name="connsiteY20" fmla="*/ 1574501 h 1574501"/>
              <a:gd name="connsiteX21" fmla="*/ 1451920 w 6312694"/>
              <a:gd name="connsiteY21" fmla="*/ 1574501 h 1574501"/>
              <a:gd name="connsiteX22" fmla="*/ 757523 w 6312694"/>
              <a:gd name="connsiteY22" fmla="*/ 1574501 h 1574501"/>
              <a:gd name="connsiteX23" fmla="*/ 0 w 6312694"/>
              <a:gd name="connsiteY23" fmla="*/ 1574501 h 1574501"/>
              <a:gd name="connsiteX24" fmla="*/ 0 w 6312694"/>
              <a:gd name="connsiteY24" fmla="*/ 1018177 h 1574501"/>
              <a:gd name="connsiteX25" fmla="*/ 0 w 6312694"/>
              <a:gd name="connsiteY25" fmla="*/ 477599 h 1574501"/>
              <a:gd name="connsiteX26" fmla="*/ 0 w 6312694"/>
              <a:gd name="connsiteY26" fmla="*/ 0 h 157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12694" h="1574501" fill="none" extrusionOk="0">
                <a:moveTo>
                  <a:pt x="0" y="0"/>
                </a:moveTo>
                <a:cubicBezTo>
                  <a:pt x="241516" y="21973"/>
                  <a:pt x="519806" y="-24595"/>
                  <a:pt x="694396" y="0"/>
                </a:cubicBezTo>
                <a:cubicBezTo>
                  <a:pt x="868986" y="24595"/>
                  <a:pt x="948297" y="6889"/>
                  <a:pt x="1136285" y="0"/>
                </a:cubicBezTo>
                <a:cubicBezTo>
                  <a:pt x="1324273" y="-6889"/>
                  <a:pt x="1581435" y="-13972"/>
                  <a:pt x="1704427" y="0"/>
                </a:cubicBezTo>
                <a:cubicBezTo>
                  <a:pt x="1827419" y="13972"/>
                  <a:pt x="2286814" y="8825"/>
                  <a:pt x="2461951" y="0"/>
                </a:cubicBezTo>
                <a:cubicBezTo>
                  <a:pt x="2637088" y="-8825"/>
                  <a:pt x="2939494" y="-23729"/>
                  <a:pt x="3093220" y="0"/>
                </a:cubicBezTo>
                <a:cubicBezTo>
                  <a:pt x="3246946" y="23729"/>
                  <a:pt x="3489622" y="3175"/>
                  <a:pt x="3787616" y="0"/>
                </a:cubicBezTo>
                <a:cubicBezTo>
                  <a:pt x="4085610" y="-3175"/>
                  <a:pt x="4131826" y="27764"/>
                  <a:pt x="4355759" y="0"/>
                </a:cubicBezTo>
                <a:cubicBezTo>
                  <a:pt x="4579692" y="-27764"/>
                  <a:pt x="4859143" y="4779"/>
                  <a:pt x="4987028" y="0"/>
                </a:cubicBezTo>
                <a:cubicBezTo>
                  <a:pt x="5114913" y="-4779"/>
                  <a:pt x="5399331" y="-20291"/>
                  <a:pt x="5744552" y="0"/>
                </a:cubicBezTo>
                <a:cubicBezTo>
                  <a:pt x="6089773" y="20291"/>
                  <a:pt x="6086657" y="-28354"/>
                  <a:pt x="6312694" y="0"/>
                </a:cubicBezTo>
                <a:cubicBezTo>
                  <a:pt x="6285915" y="152708"/>
                  <a:pt x="6332936" y="388922"/>
                  <a:pt x="6312694" y="540579"/>
                </a:cubicBezTo>
                <a:cubicBezTo>
                  <a:pt x="6292452" y="692236"/>
                  <a:pt x="6291970" y="846137"/>
                  <a:pt x="6312694" y="1033922"/>
                </a:cubicBezTo>
                <a:cubicBezTo>
                  <a:pt x="6333418" y="1221707"/>
                  <a:pt x="6325306" y="1307561"/>
                  <a:pt x="6312694" y="1574501"/>
                </a:cubicBezTo>
                <a:cubicBezTo>
                  <a:pt x="6130264" y="1545669"/>
                  <a:pt x="5871252" y="1581232"/>
                  <a:pt x="5681425" y="1574501"/>
                </a:cubicBezTo>
                <a:cubicBezTo>
                  <a:pt x="5491598" y="1567770"/>
                  <a:pt x="5262779" y="1590282"/>
                  <a:pt x="5050155" y="1574501"/>
                </a:cubicBezTo>
                <a:cubicBezTo>
                  <a:pt x="4837531" y="1558721"/>
                  <a:pt x="4703837" y="1587919"/>
                  <a:pt x="4545140" y="1574501"/>
                </a:cubicBezTo>
                <a:cubicBezTo>
                  <a:pt x="4386443" y="1561083"/>
                  <a:pt x="4169722" y="1553287"/>
                  <a:pt x="3913870" y="1574501"/>
                </a:cubicBezTo>
                <a:cubicBezTo>
                  <a:pt x="3658018" y="1595716"/>
                  <a:pt x="3456368" y="1585928"/>
                  <a:pt x="3282601" y="1574501"/>
                </a:cubicBezTo>
                <a:cubicBezTo>
                  <a:pt x="3108834" y="1563074"/>
                  <a:pt x="2905668" y="1573391"/>
                  <a:pt x="2651331" y="1574501"/>
                </a:cubicBezTo>
                <a:cubicBezTo>
                  <a:pt x="2396994" y="1575612"/>
                  <a:pt x="2295354" y="1574800"/>
                  <a:pt x="2020062" y="1574501"/>
                </a:cubicBezTo>
                <a:cubicBezTo>
                  <a:pt x="1744770" y="1574202"/>
                  <a:pt x="1731181" y="1602434"/>
                  <a:pt x="1451920" y="1574501"/>
                </a:cubicBezTo>
                <a:cubicBezTo>
                  <a:pt x="1172659" y="1546568"/>
                  <a:pt x="979970" y="1549474"/>
                  <a:pt x="757523" y="1574501"/>
                </a:cubicBezTo>
                <a:cubicBezTo>
                  <a:pt x="535076" y="1599528"/>
                  <a:pt x="189855" y="1612255"/>
                  <a:pt x="0" y="1574501"/>
                </a:cubicBezTo>
                <a:cubicBezTo>
                  <a:pt x="6255" y="1298578"/>
                  <a:pt x="-4663" y="1136357"/>
                  <a:pt x="0" y="1018177"/>
                </a:cubicBezTo>
                <a:cubicBezTo>
                  <a:pt x="4663" y="899997"/>
                  <a:pt x="7494" y="665929"/>
                  <a:pt x="0" y="477599"/>
                </a:cubicBezTo>
                <a:cubicBezTo>
                  <a:pt x="-7494" y="289269"/>
                  <a:pt x="11922" y="152661"/>
                  <a:pt x="0" y="0"/>
                </a:cubicBezTo>
                <a:close/>
              </a:path>
              <a:path w="6312694" h="1574501" stroke="0" extrusionOk="0">
                <a:moveTo>
                  <a:pt x="0" y="0"/>
                </a:moveTo>
                <a:cubicBezTo>
                  <a:pt x="215121" y="23968"/>
                  <a:pt x="438545" y="-13448"/>
                  <a:pt x="568142" y="0"/>
                </a:cubicBezTo>
                <a:cubicBezTo>
                  <a:pt x="697739" y="13448"/>
                  <a:pt x="805513" y="4135"/>
                  <a:pt x="1010031" y="0"/>
                </a:cubicBezTo>
                <a:cubicBezTo>
                  <a:pt x="1214549" y="-4135"/>
                  <a:pt x="1522236" y="7468"/>
                  <a:pt x="1767554" y="0"/>
                </a:cubicBezTo>
                <a:cubicBezTo>
                  <a:pt x="2012872" y="-7468"/>
                  <a:pt x="2085657" y="-19683"/>
                  <a:pt x="2335697" y="0"/>
                </a:cubicBezTo>
                <a:cubicBezTo>
                  <a:pt x="2585737" y="19683"/>
                  <a:pt x="2699237" y="-23402"/>
                  <a:pt x="2903839" y="0"/>
                </a:cubicBezTo>
                <a:cubicBezTo>
                  <a:pt x="3108441" y="23402"/>
                  <a:pt x="3425231" y="-9936"/>
                  <a:pt x="3661363" y="0"/>
                </a:cubicBezTo>
                <a:cubicBezTo>
                  <a:pt x="3897495" y="9936"/>
                  <a:pt x="4015042" y="-14755"/>
                  <a:pt x="4166378" y="0"/>
                </a:cubicBezTo>
                <a:cubicBezTo>
                  <a:pt x="4317714" y="14755"/>
                  <a:pt x="4560180" y="-29777"/>
                  <a:pt x="4923901" y="0"/>
                </a:cubicBezTo>
                <a:cubicBezTo>
                  <a:pt x="5287622" y="29777"/>
                  <a:pt x="5477746" y="3254"/>
                  <a:pt x="5681425" y="0"/>
                </a:cubicBezTo>
                <a:cubicBezTo>
                  <a:pt x="5885104" y="-3254"/>
                  <a:pt x="6009178" y="-3554"/>
                  <a:pt x="6312694" y="0"/>
                </a:cubicBezTo>
                <a:cubicBezTo>
                  <a:pt x="6333882" y="249566"/>
                  <a:pt x="6332610" y="290914"/>
                  <a:pt x="6312694" y="556324"/>
                </a:cubicBezTo>
                <a:cubicBezTo>
                  <a:pt x="6292778" y="821734"/>
                  <a:pt x="6313226" y="960956"/>
                  <a:pt x="6312694" y="1096902"/>
                </a:cubicBezTo>
                <a:cubicBezTo>
                  <a:pt x="6312162" y="1232848"/>
                  <a:pt x="6313278" y="1359876"/>
                  <a:pt x="6312694" y="1574501"/>
                </a:cubicBezTo>
                <a:cubicBezTo>
                  <a:pt x="6031152" y="1600349"/>
                  <a:pt x="5956181" y="1579393"/>
                  <a:pt x="5681425" y="1574501"/>
                </a:cubicBezTo>
                <a:cubicBezTo>
                  <a:pt x="5406669" y="1569609"/>
                  <a:pt x="5405815" y="1597348"/>
                  <a:pt x="5176409" y="1574501"/>
                </a:cubicBezTo>
                <a:cubicBezTo>
                  <a:pt x="4947003" y="1551654"/>
                  <a:pt x="4734812" y="1544118"/>
                  <a:pt x="4545140" y="1574501"/>
                </a:cubicBezTo>
                <a:cubicBezTo>
                  <a:pt x="4355468" y="1604884"/>
                  <a:pt x="4051390" y="1570667"/>
                  <a:pt x="3787616" y="1574501"/>
                </a:cubicBezTo>
                <a:cubicBezTo>
                  <a:pt x="3523842" y="1578335"/>
                  <a:pt x="3299380" y="1543976"/>
                  <a:pt x="3156347" y="1574501"/>
                </a:cubicBezTo>
                <a:cubicBezTo>
                  <a:pt x="3013314" y="1605026"/>
                  <a:pt x="2826888" y="1586730"/>
                  <a:pt x="2714458" y="1574501"/>
                </a:cubicBezTo>
                <a:cubicBezTo>
                  <a:pt x="2602028" y="1562272"/>
                  <a:pt x="2431721" y="1565781"/>
                  <a:pt x="2209443" y="1574501"/>
                </a:cubicBezTo>
                <a:cubicBezTo>
                  <a:pt x="1987165" y="1583221"/>
                  <a:pt x="1626874" y="1604485"/>
                  <a:pt x="1451920" y="1574501"/>
                </a:cubicBezTo>
                <a:cubicBezTo>
                  <a:pt x="1276966" y="1544517"/>
                  <a:pt x="959239" y="1582807"/>
                  <a:pt x="820650" y="1574501"/>
                </a:cubicBezTo>
                <a:cubicBezTo>
                  <a:pt x="682061" y="1566196"/>
                  <a:pt x="193076" y="1551826"/>
                  <a:pt x="0" y="1574501"/>
                </a:cubicBezTo>
                <a:cubicBezTo>
                  <a:pt x="-14515" y="1392212"/>
                  <a:pt x="554" y="1246749"/>
                  <a:pt x="0" y="1049667"/>
                </a:cubicBezTo>
                <a:cubicBezTo>
                  <a:pt x="-554" y="852585"/>
                  <a:pt x="349" y="761122"/>
                  <a:pt x="0" y="572069"/>
                </a:cubicBezTo>
                <a:cubicBezTo>
                  <a:pt x="-349" y="383016"/>
                  <a:pt x="15048" y="153863"/>
                  <a:pt x="0" y="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F63A188-2514-80DE-BD1F-D820E70EDFB4}"/>
                  </a:ext>
                </a:extLst>
              </p:cNvPr>
              <p:cNvSpPr txBox="1"/>
              <p:nvPr/>
            </p:nvSpPr>
            <p:spPr>
              <a:xfrm>
                <a:off x="467709" y="895020"/>
                <a:ext cx="11343776" cy="537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基于矩阵环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上恶意安全两方计算协议的安全两方泊松回归</a:t>
                </a:r>
                <a:r>
                  <a:rPr kumimoji="1" lang="en-US" altLang="zh-CN" sz="2000" baseline="30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[13]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F63A188-2514-80DE-BD1F-D820E70E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9" y="895020"/>
                <a:ext cx="11343776" cy="537198"/>
              </a:xfrm>
              <a:prstGeom prst="rect">
                <a:avLst/>
              </a:prstGeom>
              <a:blipFill>
                <a:blip r:embed="rId2"/>
                <a:stretch>
                  <a:fillRect l="-447" b="-18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271B1362-3521-E7B2-DD7E-3062E8B76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09" y="1413062"/>
            <a:ext cx="5347304" cy="5029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EC92D0-5651-E487-1B5C-EB61B09CAD40}"/>
              </a:ext>
            </a:extLst>
          </p:cNvPr>
          <p:cNvSpPr txBox="1"/>
          <p:nvPr/>
        </p:nvSpPr>
        <p:spPr>
          <a:xfrm>
            <a:off x="467709" y="335843"/>
            <a:ext cx="8183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矩阵环上恶意安全两方计算（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Ideas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389C9D9-EECF-F872-F6DB-F53FB0BF6136}"/>
                  </a:ext>
                </a:extLst>
              </p:cNvPr>
              <p:cNvSpPr txBox="1"/>
              <p:nvPr/>
            </p:nvSpPr>
            <p:spPr>
              <a:xfrm>
                <a:off x="5983276" y="5537757"/>
                <a:ext cx="6018222" cy="425223"/>
              </a:xfrm>
              <a:prstGeom prst="roundRect">
                <a:avLst/>
              </a:prstGeom>
              <a:noFill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基于</a:t>
                </a: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(R)VOLE</a:t>
                </a:r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的矩阵环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上的恶意安全两方计算</a:t>
                </a:r>
                <a:endParaRPr lang="en-US" altLang="zh-CN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389C9D9-EECF-F872-F6DB-F53FB0BF6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276" y="5537757"/>
                <a:ext cx="6018222" cy="425223"/>
              </a:xfrm>
              <a:prstGeom prst="roundRect">
                <a:avLst/>
              </a:prstGeom>
              <a:blipFill>
                <a:blip r:embed="rId4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F3B6E16-7287-1C99-80B1-3B9E71F254D7}"/>
              </a:ext>
            </a:extLst>
          </p:cNvPr>
          <p:cNvSpPr txBox="1"/>
          <p:nvPr/>
        </p:nvSpPr>
        <p:spPr>
          <a:xfrm>
            <a:off x="5983276" y="4589325"/>
            <a:ext cx="2996416" cy="71508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基于</a:t>
            </a:r>
            <a:r>
              <a:rPr lang="en-US" altLang="zh-CN" b="1" dirty="0">
                <a:solidFill>
                  <a:schemeClr val="bg1"/>
                </a:solidFill>
              </a:rPr>
              <a:t>(R)VOLE</a:t>
            </a:r>
            <a:r>
              <a:rPr lang="zh-CN" altLang="en-US" b="1" dirty="0">
                <a:solidFill>
                  <a:schemeClr val="bg1"/>
                </a:solidFill>
              </a:rPr>
              <a:t>的</a:t>
            </a:r>
            <a:r>
              <a:rPr kumimoji="1"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矩阵环上可认证秘密分享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6742EB-2FE3-B508-FEF5-42F7E9B5DA06}"/>
              </a:ext>
            </a:extLst>
          </p:cNvPr>
          <p:cNvSpPr txBox="1"/>
          <p:nvPr/>
        </p:nvSpPr>
        <p:spPr>
          <a:xfrm>
            <a:off x="112117" y="6596390"/>
            <a:ext cx="118566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>
                <a:latin typeface="Arial" panose="020B0604020202020204" pitchFamily="34" charset="0"/>
                <a:cs typeface="Arial" panose="020B0604020202020204" pitchFamily="34" charset="0"/>
              </a:rPr>
              <a:t>[13] 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Kelkar M, Le P H,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Raykova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M, et al. Secure </a:t>
            </a:r>
            <a:r>
              <a:rPr lang="en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r>
              <a:rPr lang="en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regression[C]//31st USENIX Security Symposium (USENIX Security 22). 2022: 791-808.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742E11-E6E3-828B-A85F-45603E8CB3BE}"/>
              </a:ext>
            </a:extLst>
          </p:cNvPr>
          <p:cNvSpPr txBox="1"/>
          <p:nvPr/>
        </p:nvSpPr>
        <p:spPr>
          <a:xfrm>
            <a:off x="9138432" y="4589325"/>
            <a:ext cx="2863066" cy="71508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基于环上</a:t>
            </a:r>
            <a:r>
              <a:rPr lang="en-US" altLang="zh-CN" b="1" dirty="0">
                <a:solidFill>
                  <a:schemeClr val="bg1"/>
                </a:solidFill>
              </a:rPr>
              <a:t>(R)VOLE</a:t>
            </a:r>
            <a:r>
              <a:rPr lang="zh-CN" altLang="en-US" b="1" dirty="0">
                <a:solidFill>
                  <a:schemeClr val="bg1"/>
                </a:solidFill>
              </a:rPr>
              <a:t>的矩阵元组设计和实现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上箭头 7">
            <a:extLst>
              <a:ext uri="{FF2B5EF4-FFF2-40B4-BE49-F238E27FC236}">
                <a16:creationId xmlns:a16="http://schemas.microsoft.com/office/drawing/2014/main" id="{25761DDA-3727-2CA2-704D-6F5E0722D1C6}"/>
              </a:ext>
            </a:extLst>
          </p:cNvPr>
          <p:cNvSpPr/>
          <p:nvPr/>
        </p:nvSpPr>
        <p:spPr>
          <a:xfrm>
            <a:off x="7292175" y="4056655"/>
            <a:ext cx="378618" cy="439609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上箭头 8">
            <a:extLst>
              <a:ext uri="{FF2B5EF4-FFF2-40B4-BE49-F238E27FC236}">
                <a16:creationId xmlns:a16="http://schemas.microsoft.com/office/drawing/2014/main" id="{52E57746-6FB1-B315-972E-1B03518D7871}"/>
              </a:ext>
            </a:extLst>
          </p:cNvPr>
          <p:cNvSpPr/>
          <p:nvPr/>
        </p:nvSpPr>
        <p:spPr>
          <a:xfrm>
            <a:off x="10437808" y="4065593"/>
            <a:ext cx="378618" cy="430671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B70CEC-923F-1877-EE86-E3784DFD56FA}"/>
              </a:ext>
            </a:extLst>
          </p:cNvPr>
          <p:cNvSpPr/>
          <p:nvPr/>
        </p:nvSpPr>
        <p:spPr>
          <a:xfrm>
            <a:off x="5822154" y="2442636"/>
            <a:ext cx="6312694" cy="1574501"/>
          </a:xfrm>
          <a:custGeom>
            <a:avLst/>
            <a:gdLst>
              <a:gd name="connsiteX0" fmla="*/ 0 w 6312694"/>
              <a:gd name="connsiteY0" fmla="*/ 0 h 1574501"/>
              <a:gd name="connsiteX1" fmla="*/ 694396 w 6312694"/>
              <a:gd name="connsiteY1" fmla="*/ 0 h 1574501"/>
              <a:gd name="connsiteX2" fmla="*/ 1136285 w 6312694"/>
              <a:gd name="connsiteY2" fmla="*/ 0 h 1574501"/>
              <a:gd name="connsiteX3" fmla="*/ 1704427 w 6312694"/>
              <a:gd name="connsiteY3" fmla="*/ 0 h 1574501"/>
              <a:gd name="connsiteX4" fmla="*/ 2461951 w 6312694"/>
              <a:gd name="connsiteY4" fmla="*/ 0 h 1574501"/>
              <a:gd name="connsiteX5" fmla="*/ 3093220 w 6312694"/>
              <a:gd name="connsiteY5" fmla="*/ 0 h 1574501"/>
              <a:gd name="connsiteX6" fmla="*/ 3787616 w 6312694"/>
              <a:gd name="connsiteY6" fmla="*/ 0 h 1574501"/>
              <a:gd name="connsiteX7" fmla="*/ 4355759 w 6312694"/>
              <a:gd name="connsiteY7" fmla="*/ 0 h 1574501"/>
              <a:gd name="connsiteX8" fmla="*/ 4987028 w 6312694"/>
              <a:gd name="connsiteY8" fmla="*/ 0 h 1574501"/>
              <a:gd name="connsiteX9" fmla="*/ 5744552 w 6312694"/>
              <a:gd name="connsiteY9" fmla="*/ 0 h 1574501"/>
              <a:gd name="connsiteX10" fmla="*/ 6312694 w 6312694"/>
              <a:gd name="connsiteY10" fmla="*/ 0 h 1574501"/>
              <a:gd name="connsiteX11" fmla="*/ 6312694 w 6312694"/>
              <a:gd name="connsiteY11" fmla="*/ 540579 h 1574501"/>
              <a:gd name="connsiteX12" fmla="*/ 6312694 w 6312694"/>
              <a:gd name="connsiteY12" fmla="*/ 1033922 h 1574501"/>
              <a:gd name="connsiteX13" fmla="*/ 6312694 w 6312694"/>
              <a:gd name="connsiteY13" fmla="*/ 1574501 h 1574501"/>
              <a:gd name="connsiteX14" fmla="*/ 5681425 w 6312694"/>
              <a:gd name="connsiteY14" fmla="*/ 1574501 h 1574501"/>
              <a:gd name="connsiteX15" fmla="*/ 5050155 w 6312694"/>
              <a:gd name="connsiteY15" fmla="*/ 1574501 h 1574501"/>
              <a:gd name="connsiteX16" fmla="*/ 4545140 w 6312694"/>
              <a:gd name="connsiteY16" fmla="*/ 1574501 h 1574501"/>
              <a:gd name="connsiteX17" fmla="*/ 3913870 w 6312694"/>
              <a:gd name="connsiteY17" fmla="*/ 1574501 h 1574501"/>
              <a:gd name="connsiteX18" fmla="*/ 3282601 w 6312694"/>
              <a:gd name="connsiteY18" fmla="*/ 1574501 h 1574501"/>
              <a:gd name="connsiteX19" fmla="*/ 2651331 w 6312694"/>
              <a:gd name="connsiteY19" fmla="*/ 1574501 h 1574501"/>
              <a:gd name="connsiteX20" fmla="*/ 2020062 w 6312694"/>
              <a:gd name="connsiteY20" fmla="*/ 1574501 h 1574501"/>
              <a:gd name="connsiteX21" fmla="*/ 1451920 w 6312694"/>
              <a:gd name="connsiteY21" fmla="*/ 1574501 h 1574501"/>
              <a:gd name="connsiteX22" fmla="*/ 757523 w 6312694"/>
              <a:gd name="connsiteY22" fmla="*/ 1574501 h 1574501"/>
              <a:gd name="connsiteX23" fmla="*/ 0 w 6312694"/>
              <a:gd name="connsiteY23" fmla="*/ 1574501 h 1574501"/>
              <a:gd name="connsiteX24" fmla="*/ 0 w 6312694"/>
              <a:gd name="connsiteY24" fmla="*/ 1018177 h 1574501"/>
              <a:gd name="connsiteX25" fmla="*/ 0 w 6312694"/>
              <a:gd name="connsiteY25" fmla="*/ 477599 h 1574501"/>
              <a:gd name="connsiteX26" fmla="*/ 0 w 6312694"/>
              <a:gd name="connsiteY26" fmla="*/ 0 h 157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12694" h="1574501" fill="none" extrusionOk="0">
                <a:moveTo>
                  <a:pt x="0" y="0"/>
                </a:moveTo>
                <a:cubicBezTo>
                  <a:pt x="241516" y="21973"/>
                  <a:pt x="519806" y="-24595"/>
                  <a:pt x="694396" y="0"/>
                </a:cubicBezTo>
                <a:cubicBezTo>
                  <a:pt x="868986" y="24595"/>
                  <a:pt x="948297" y="6889"/>
                  <a:pt x="1136285" y="0"/>
                </a:cubicBezTo>
                <a:cubicBezTo>
                  <a:pt x="1324273" y="-6889"/>
                  <a:pt x="1581435" y="-13972"/>
                  <a:pt x="1704427" y="0"/>
                </a:cubicBezTo>
                <a:cubicBezTo>
                  <a:pt x="1827419" y="13972"/>
                  <a:pt x="2286814" y="8825"/>
                  <a:pt x="2461951" y="0"/>
                </a:cubicBezTo>
                <a:cubicBezTo>
                  <a:pt x="2637088" y="-8825"/>
                  <a:pt x="2939494" y="-23729"/>
                  <a:pt x="3093220" y="0"/>
                </a:cubicBezTo>
                <a:cubicBezTo>
                  <a:pt x="3246946" y="23729"/>
                  <a:pt x="3489622" y="3175"/>
                  <a:pt x="3787616" y="0"/>
                </a:cubicBezTo>
                <a:cubicBezTo>
                  <a:pt x="4085610" y="-3175"/>
                  <a:pt x="4131826" y="27764"/>
                  <a:pt x="4355759" y="0"/>
                </a:cubicBezTo>
                <a:cubicBezTo>
                  <a:pt x="4579692" y="-27764"/>
                  <a:pt x="4859143" y="4779"/>
                  <a:pt x="4987028" y="0"/>
                </a:cubicBezTo>
                <a:cubicBezTo>
                  <a:pt x="5114913" y="-4779"/>
                  <a:pt x="5399331" y="-20291"/>
                  <a:pt x="5744552" y="0"/>
                </a:cubicBezTo>
                <a:cubicBezTo>
                  <a:pt x="6089773" y="20291"/>
                  <a:pt x="6086657" y="-28354"/>
                  <a:pt x="6312694" y="0"/>
                </a:cubicBezTo>
                <a:cubicBezTo>
                  <a:pt x="6285915" y="152708"/>
                  <a:pt x="6332936" y="388922"/>
                  <a:pt x="6312694" y="540579"/>
                </a:cubicBezTo>
                <a:cubicBezTo>
                  <a:pt x="6292452" y="692236"/>
                  <a:pt x="6291970" y="846137"/>
                  <a:pt x="6312694" y="1033922"/>
                </a:cubicBezTo>
                <a:cubicBezTo>
                  <a:pt x="6333418" y="1221707"/>
                  <a:pt x="6325306" y="1307561"/>
                  <a:pt x="6312694" y="1574501"/>
                </a:cubicBezTo>
                <a:cubicBezTo>
                  <a:pt x="6130264" y="1545669"/>
                  <a:pt x="5871252" y="1581232"/>
                  <a:pt x="5681425" y="1574501"/>
                </a:cubicBezTo>
                <a:cubicBezTo>
                  <a:pt x="5491598" y="1567770"/>
                  <a:pt x="5262779" y="1590282"/>
                  <a:pt x="5050155" y="1574501"/>
                </a:cubicBezTo>
                <a:cubicBezTo>
                  <a:pt x="4837531" y="1558721"/>
                  <a:pt x="4703837" y="1587919"/>
                  <a:pt x="4545140" y="1574501"/>
                </a:cubicBezTo>
                <a:cubicBezTo>
                  <a:pt x="4386443" y="1561083"/>
                  <a:pt x="4169722" y="1553287"/>
                  <a:pt x="3913870" y="1574501"/>
                </a:cubicBezTo>
                <a:cubicBezTo>
                  <a:pt x="3658018" y="1595716"/>
                  <a:pt x="3456368" y="1585928"/>
                  <a:pt x="3282601" y="1574501"/>
                </a:cubicBezTo>
                <a:cubicBezTo>
                  <a:pt x="3108834" y="1563074"/>
                  <a:pt x="2905668" y="1573391"/>
                  <a:pt x="2651331" y="1574501"/>
                </a:cubicBezTo>
                <a:cubicBezTo>
                  <a:pt x="2396994" y="1575612"/>
                  <a:pt x="2295354" y="1574800"/>
                  <a:pt x="2020062" y="1574501"/>
                </a:cubicBezTo>
                <a:cubicBezTo>
                  <a:pt x="1744770" y="1574202"/>
                  <a:pt x="1731181" y="1602434"/>
                  <a:pt x="1451920" y="1574501"/>
                </a:cubicBezTo>
                <a:cubicBezTo>
                  <a:pt x="1172659" y="1546568"/>
                  <a:pt x="979970" y="1549474"/>
                  <a:pt x="757523" y="1574501"/>
                </a:cubicBezTo>
                <a:cubicBezTo>
                  <a:pt x="535076" y="1599528"/>
                  <a:pt x="189855" y="1612255"/>
                  <a:pt x="0" y="1574501"/>
                </a:cubicBezTo>
                <a:cubicBezTo>
                  <a:pt x="6255" y="1298578"/>
                  <a:pt x="-4663" y="1136357"/>
                  <a:pt x="0" y="1018177"/>
                </a:cubicBezTo>
                <a:cubicBezTo>
                  <a:pt x="4663" y="899997"/>
                  <a:pt x="7494" y="665929"/>
                  <a:pt x="0" y="477599"/>
                </a:cubicBezTo>
                <a:cubicBezTo>
                  <a:pt x="-7494" y="289269"/>
                  <a:pt x="11922" y="152661"/>
                  <a:pt x="0" y="0"/>
                </a:cubicBezTo>
                <a:close/>
              </a:path>
              <a:path w="6312694" h="1574501" stroke="0" extrusionOk="0">
                <a:moveTo>
                  <a:pt x="0" y="0"/>
                </a:moveTo>
                <a:cubicBezTo>
                  <a:pt x="215121" y="23968"/>
                  <a:pt x="438545" y="-13448"/>
                  <a:pt x="568142" y="0"/>
                </a:cubicBezTo>
                <a:cubicBezTo>
                  <a:pt x="697739" y="13448"/>
                  <a:pt x="805513" y="4135"/>
                  <a:pt x="1010031" y="0"/>
                </a:cubicBezTo>
                <a:cubicBezTo>
                  <a:pt x="1214549" y="-4135"/>
                  <a:pt x="1522236" y="7468"/>
                  <a:pt x="1767554" y="0"/>
                </a:cubicBezTo>
                <a:cubicBezTo>
                  <a:pt x="2012872" y="-7468"/>
                  <a:pt x="2085657" y="-19683"/>
                  <a:pt x="2335697" y="0"/>
                </a:cubicBezTo>
                <a:cubicBezTo>
                  <a:pt x="2585737" y="19683"/>
                  <a:pt x="2699237" y="-23402"/>
                  <a:pt x="2903839" y="0"/>
                </a:cubicBezTo>
                <a:cubicBezTo>
                  <a:pt x="3108441" y="23402"/>
                  <a:pt x="3425231" y="-9936"/>
                  <a:pt x="3661363" y="0"/>
                </a:cubicBezTo>
                <a:cubicBezTo>
                  <a:pt x="3897495" y="9936"/>
                  <a:pt x="4015042" y="-14755"/>
                  <a:pt x="4166378" y="0"/>
                </a:cubicBezTo>
                <a:cubicBezTo>
                  <a:pt x="4317714" y="14755"/>
                  <a:pt x="4560180" y="-29777"/>
                  <a:pt x="4923901" y="0"/>
                </a:cubicBezTo>
                <a:cubicBezTo>
                  <a:pt x="5287622" y="29777"/>
                  <a:pt x="5477746" y="3254"/>
                  <a:pt x="5681425" y="0"/>
                </a:cubicBezTo>
                <a:cubicBezTo>
                  <a:pt x="5885104" y="-3254"/>
                  <a:pt x="6009178" y="-3554"/>
                  <a:pt x="6312694" y="0"/>
                </a:cubicBezTo>
                <a:cubicBezTo>
                  <a:pt x="6333882" y="249566"/>
                  <a:pt x="6332610" y="290914"/>
                  <a:pt x="6312694" y="556324"/>
                </a:cubicBezTo>
                <a:cubicBezTo>
                  <a:pt x="6292778" y="821734"/>
                  <a:pt x="6313226" y="960956"/>
                  <a:pt x="6312694" y="1096902"/>
                </a:cubicBezTo>
                <a:cubicBezTo>
                  <a:pt x="6312162" y="1232848"/>
                  <a:pt x="6313278" y="1359876"/>
                  <a:pt x="6312694" y="1574501"/>
                </a:cubicBezTo>
                <a:cubicBezTo>
                  <a:pt x="6031152" y="1600349"/>
                  <a:pt x="5956181" y="1579393"/>
                  <a:pt x="5681425" y="1574501"/>
                </a:cubicBezTo>
                <a:cubicBezTo>
                  <a:pt x="5406669" y="1569609"/>
                  <a:pt x="5405815" y="1597348"/>
                  <a:pt x="5176409" y="1574501"/>
                </a:cubicBezTo>
                <a:cubicBezTo>
                  <a:pt x="4947003" y="1551654"/>
                  <a:pt x="4734812" y="1544118"/>
                  <a:pt x="4545140" y="1574501"/>
                </a:cubicBezTo>
                <a:cubicBezTo>
                  <a:pt x="4355468" y="1604884"/>
                  <a:pt x="4051390" y="1570667"/>
                  <a:pt x="3787616" y="1574501"/>
                </a:cubicBezTo>
                <a:cubicBezTo>
                  <a:pt x="3523842" y="1578335"/>
                  <a:pt x="3299380" y="1543976"/>
                  <a:pt x="3156347" y="1574501"/>
                </a:cubicBezTo>
                <a:cubicBezTo>
                  <a:pt x="3013314" y="1605026"/>
                  <a:pt x="2826888" y="1586730"/>
                  <a:pt x="2714458" y="1574501"/>
                </a:cubicBezTo>
                <a:cubicBezTo>
                  <a:pt x="2602028" y="1562272"/>
                  <a:pt x="2431721" y="1565781"/>
                  <a:pt x="2209443" y="1574501"/>
                </a:cubicBezTo>
                <a:cubicBezTo>
                  <a:pt x="1987165" y="1583221"/>
                  <a:pt x="1626874" y="1604485"/>
                  <a:pt x="1451920" y="1574501"/>
                </a:cubicBezTo>
                <a:cubicBezTo>
                  <a:pt x="1276966" y="1544517"/>
                  <a:pt x="959239" y="1582807"/>
                  <a:pt x="820650" y="1574501"/>
                </a:cubicBezTo>
                <a:cubicBezTo>
                  <a:pt x="682061" y="1566196"/>
                  <a:pt x="193076" y="1551826"/>
                  <a:pt x="0" y="1574501"/>
                </a:cubicBezTo>
                <a:cubicBezTo>
                  <a:pt x="-14515" y="1392212"/>
                  <a:pt x="554" y="1246749"/>
                  <a:pt x="0" y="1049667"/>
                </a:cubicBezTo>
                <a:cubicBezTo>
                  <a:pt x="-554" y="852585"/>
                  <a:pt x="349" y="761122"/>
                  <a:pt x="0" y="572069"/>
                </a:cubicBezTo>
                <a:cubicBezTo>
                  <a:pt x="-349" y="383016"/>
                  <a:pt x="15048" y="15386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57E947-D231-2E7A-5F29-F4C842FA1D0F}"/>
              </a:ext>
            </a:extLst>
          </p:cNvPr>
          <p:cNvSpPr txBox="1"/>
          <p:nvPr/>
        </p:nvSpPr>
        <p:spPr>
          <a:xfrm>
            <a:off x="5970581" y="3413580"/>
            <a:ext cx="6018222" cy="425223"/>
          </a:xfrm>
          <a:prstGeom prst="roundRect">
            <a:avLst/>
          </a:prstGeom>
          <a:noFill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安全两方泊松回归（隐私保护应用场景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计算任务）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8F7439-4BAA-B2D3-8F90-B79ABE8317D7}"/>
              </a:ext>
            </a:extLst>
          </p:cNvPr>
          <p:cNvSpPr txBox="1"/>
          <p:nvPr/>
        </p:nvSpPr>
        <p:spPr>
          <a:xfrm>
            <a:off x="5951708" y="2583233"/>
            <a:ext cx="2996416" cy="71508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支持恶意安全泊松回归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（现有工作只支持半诚实）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AAE701-9F01-8635-E7F3-25A872924040}"/>
              </a:ext>
            </a:extLst>
          </p:cNvPr>
          <p:cNvSpPr txBox="1"/>
          <p:nvPr/>
        </p:nvSpPr>
        <p:spPr>
          <a:xfrm>
            <a:off x="9106864" y="2583233"/>
            <a:ext cx="2863066" cy="71508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高效预处理的安全幂运算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现有工作没有具体实现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966C62-2AC2-F44C-B0E8-B58EF73B4010}"/>
              </a:ext>
            </a:extLst>
          </p:cNvPr>
          <p:cNvSpPr txBox="1"/>
          <p:nvPr/>
        </p:nvSpPr>
        <p:spPr>
          <a:xfrm>
            <a:off x="5822154" y="1385541"/>
            <a:ext cx="631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SecPoisson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Secure Two-Party</a:t>
            </a:r>
            <a:r>
              <a:rPr kumimoji="1"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r>
              <a:rPr kumimoji="1"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</a:t>
            </a:r>
          </a:p>
          <a:p>
            <a:pPr algn="ctr"/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Preprocessing</a:t>
            </a:r>
            <a:r>
              <a:rPr kumimoji="1"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Matrix Rings</a:t>
            </a:r>
            <a:endParaRPr kumimoji="1"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上箭头 16">
            <a:extLst>
              <a:ext uri="{FF2B5EF4-FFF2-40B4-BE49-F238E27FC236}">
                <a16:creationId xmlns:a16="http://schemas.microsoft.com/office/drawing/2014/main" id="{85F2982F-6C2E-BCC9-C84B-A028B663231A}"/>
              </a:ext>
            </a:extLst>
          </p:cNvPr>
          <p:cNvSpPr/>
          <p:nvPr/>
        </p:nvSpPr>
        <p:spPr>
          <a:xfrm>
            <a:off x="7292175" y="1976256"/>
            <a:ext cx="378618" cy="439609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上箭头 17">
            <a:extLst>
              <a:ext uri="{FF2B5EF4-FFF2-40B4-BE49-F238E27FC236}">
                <a16:creationId xmlns:a16="http://schemas.microsoft.com/office/drawing/2014/main" id="{04904A4E-DF58-2B78-B96D-662EFD71F653}"/>
              </a:ext>
            </a:extLst>
          </p:cNvPr>
          <p:cNvSpPr/>
          <p:nvPr/>
        </p:nvSpPr>
        <p:spPr>
          <a:xfrm>
            <a:off x="10437808" y="1985194"/>
            <a:ext cx="378618" cy="430671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 animBg="1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82D6C5-7F92-5338-B7A4-0D1E46305B22}"/>
              </a:ext>
            </a:extLst>
          </p:cNvPr>
          <p:cNvSpPr txBox="1"/>
          <p:nvPr/>
        </p:nvSpPr>
        <p:spPr>
          <a:xfrm>
            <a:off x="117781" y="2429912"/>
            <a:ext cx="11956438" cy="199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Thanks</a:t>
            </a:r>
            <a:r>
              <a:rPr kumimoji="1" lang="zh-CN" altLang="en-US" sz="4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4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4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Questions</a:t>
            </a:r>
            <a:endParaRPr kumimoji="1" lang="zh-CN" altLang="en-US" sz="3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DBC6CF-E784-8E43-98B8-A3EF26407445}"/>
              </a:ext>
            </a:extLst>
          </p:cNvPr>
          <p:cNvSpPr/>
          <p:nvPr/>
        </p:nvSpPr>
        <p:spPr>
          <a:xfrm rot="16200000">
            <a:off x="2787014" y="-2554935"/>
            <a:ext cx="6617972" cy="11956437"/>
          </a:xfrm>
          <a:prstGeom prst="rect">
            <a:avLst/>
          </a:prstGeom>
          <a:noFill/>
          <a:ln w="38100">
            <a:solidFill>
              <a:srgbClr val="005A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A6F8EA-1EB7-8AAE-B63A-E59D2714B3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58" y="257423"/>
            <a:ext cx="4680000" cy="8598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69C8F0-6548-392D-456E-362F43E865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34" y="257423"/>
            <a:ext cx="862013" cy="864000"/>
          </a:xfrm>
          <a:prstGeom prst="ellipse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95D628-8A80-3667-CFC3-923AA8C81DC1}"/>
              </a:ext>
            </a:extLst>
          </p:cNvPr>
          <p:cNvSpPr txBox="1"/>
          <p:nvPr/>
        </p:nvSpPr>
        <p:spPr>
          <a:xfrm>
            <a:off x="8546447" y="273925"/>
            <a:ext cx="35258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000" spc="200" dirty="0">
                <a:solidFill>
                  <a:srgbClr val="165D7F"/>
                </a:solidFill>
                <a:latin typeface="SimHei" panose="02010609060101010101" pitchFamily="49" charset="-122"/>
                <a:ea typeface="SimHei" panose="02010609060101010101" pitchFamily="49" charset="-122"/>
                <a:cs typeface="Yuppy SC" panose="020F0603040207020204" pitchFamily="34" charset="-122"/>
              </a:rPr>
              <a:t>安全多方计算</a:t>
            </a:r>
            <a:r>
              <a:rPr kumimoji="1" lang="en-US" altLang="zh-CN" sz="3000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MPC</a:t>
            </a:r>
          </a:p>
          <a:p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Secure</a:t>
            </a:r>
            <a:r>
              <a:rPr kumimoji="1" lang="zh-CN" altLang="en-US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Multi-Party</a:t>
            </a:r>
            <a:r>
              <a:rPr kumimoji="1" lang="zh-CN" altLang="en-US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165D7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Computation</a:t>
            </a:r>
            <a:endParaRPr kumimoji="1" lang="zh-CN" altLang="en-US" dirty="0">
              <a:solidFill>
                <a:srgbClr val="165D7F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3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935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不诚实大多数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协议研究背景和现状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基于可认证秘密分享的不诚实大多数恶意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通常采用预处理模型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（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Preprocessing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model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，也称离线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在线计算范式）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E6BF0B3-3BFD-DBF1-368A-11B4782C5B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947" y="2461008"/>
            <a:ext cx="926876" cy="913385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53463E4-3F76-7408-B0BD-D7EFB9905A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717" y="2461008"/>
            <a:ext cx="952866" cy="913383"/>
          </a:xfrm>
          <a:prstGeom prst="rect">
            <a:avLst/>
          </a:prstGeom>
        </p:spPr>
      </p:pic>
      <p:cxnSp>
        <p:nvCxnSpPr>
          <p:cNvPr id="54" name="直接连接符 39">
            <a:extLst>
              <a:ext uri="{FF2B5EF4-FFF2-40B4-BE49-F238E27FC236}">
                <a16:creationId xmlns:a16="http://schemas.microsoft.com/office/drawing/2014/main" id="{80379F37-7DD0-CA08-6B68-277E558B1C3B}"/>
              </a:ext>
            </a:extLst>
          </p:cNvPr>
          <p:cNvCxnSpPr>
            <a:cxnSpLocks/>
          </p:cNvCxnSpPr>
          <p:nvPr/>
        </p:nvCxnSpPr>
        <p:spPr>
          <a:xfrm>
            <a:off x="1159017" y="4309389"/>
            <a:ext cx="10334648" cy="0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矩形: 圆角 40">
            <a:extLst>
              <a:ext uri="{FF2B5EF4-FFF2-40B4-BE49-F238E27FC236}">
                <a16:creationId xmlns:a16="http://schemas.microsoft.com/office/drawing/2014/main" id="{0C332B44-2C90-72A6-04FB-08F8C26A49BB}"/>
              </a:ext>
            </a:extLst>
          </p:cNvPr>
          <p:cNvSpPr/>
          <p:nvPr/>
        </p:nvSpPr>
        <p:spPr>
          <a:xfrm>
            <a:off x="4960345" y="2298465"/>
            <a:ext cx="2418080" cy="648667"/>
          </a:xfrm>
          <a:prstGeom prst="round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Preprocessing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cxnSp>
        <p:nvCxnSpPr>
          <p:cNvPr id="56" name="直接箭头连接符 49">
            <a:extLst>
              <a:ext uri="{FF2B5EF4-FFF2-40B4-BE49-F238E27FC236}">
                <a16:creationId xmlns:a16="http://schemas.microsoft.com/office/drawing/2014/main" id="{4B656865-24B6-56A2-1B83-267403B9C4F0}"/>
              </a:ext>
            </a:extLst>
          </p:cNvPr>
          <p:cNvCxnSpPr/>
          <p:nvPr/>
        </p:nvCxnSpPr>
        <p:spPr>
          <a:xfrm flipH="1">
            <a:off x="3822425" y="2830833"/>
            <a:ext cx="934720" cy="61976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接箭头连接符 51">
            <a:extLst>
              <a:ext uri="{FF2B5EF4-FFF2-40B4-BE49-F238E27FC236}">
                <a16:creationId xmlns:a16="http://schemas.microsoft.com/office/drawing/2014/main" id="{AC77F0BC-5D9D-ED00-8E7E-98CAD4979D71}"/>
              </a:ext>
            </a:extLst>
          </p:cNvPr>
          <p:cNvCxnSpPr>
            <a:cxnSpLocks/>
          </p:cNvCxnSpPr>
          <p:nvPr/>
        </p:nvCxnSpPr>
        <p:spPr>
          <a:xfrm>
            <a:off x="7581625" y="2801922"/>
            <a:ext cx="934720" cy="64867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D1490EA7-1CC7-ABC7-165C-AEB71B190D67}"/>
              </a:ext>
            </a:extLst>
          </p:cNvPr>
          <p:cNvSpPr/>
          <p:nvPr/>
        </p:nvSpPr>
        <p:spPr>
          <a:xfrm>
            <a:off x="1365065" y="3769446"/>
            <a:ext cx="2580640" cy="115653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5640525-B7B2-0D17-4C77-D9F43170B5F1}"/>
              </a:ext>
            </a:extLst>
          </p:cNvPr>
          <p:cNvSpPr/>
          <p:nvPr/>
        </p:nvSpPr>
        <p:spPr>
          <a:xfrm>
            <a:off x="8745830" y="3773767"/>
            <a:ext cx="2580640" cy="11565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7EC5D49-DCC2-2C43-2219-CB44B9A94D22}"/>
              </a:ext>
            </a:extLst>
          </p:cNvPr>
          <p:cNvSpPr txBox="1"/>
          <p:nvPr/>
        </p:nvSpPr>
        <p:spPr>
          <a:xfrm>
            <a:off x="1365065" y="3436700"/>
            <a:ext cx="268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Correlated Randomness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62BC49A-55FA-9509-12F2-5AC3B83CC112}"/>
              </a:ext>
            </a:extLst>
          </p:cNvPr>
          <p:cNvSpPr txBox="1"/>
          <p:nvPr/>
        </p:nvSpPr>
        <p:spPr>
          <a:xfrm>
            <a:off x="8745830" y="3428487"/>
            <a:ext cx="274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Correlated Randomness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383E40B-E179-EBC0-7E93-7F9C0E717DB7}"/>
              </a:ext>
            </a:extLst>
          </p:cNvPr>
          <p:cNvSpPr txBox="1"/>
          <p:nvPr/>
        </p:nvSpPr>
        <p:spPr>
          <a:xfrm>
            <a:off x="559886" y="26956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6666EC0-C3F2-B74E-FE61-EF7482666583}"/>
              </a:ext>
            </a:extLst>
          </p:cNvPr>
          <p:cNvSpPr txBox="1"/>
          <p:nvPr/>
        </p:nvSpPr>
        <p:spPr>
          <a:xfrm>
            <a:off x="559886" y="52054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229CFFF-1B86-ADD3-92A3-4D6C405C81AB}"/>
                  </a:ext>
                </a:extLst>
              </p:cNvPr>
              <p:cNvSpPr txBox="1"/>
              <p:nvPr/>
            </p:nvSpPr>
            <p:spPr>
              <a:xfrm>
                <a:off x="2437419" y="4364805"/>
                <a:ext cx="37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Arial" panose="020B0604020202020204" pitchFamily="34" charset="0"/>
                  <a:ea typeface="等线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229CFFF-1B86-ADD3-92A3-4D6C405C8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419" y="4364805"/>
                <a:ext cx="3776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A0137B7-3E74-4095-7BC9-A45930FB4205}"/>
                  </a:ext>
                </a:extLst>
              </p:cNvPr>
              <p:cNvSpPr txBox="1"/>
              <p:nvPr/>
            </p:nvSpPr>
            <p:spPr>
              <a:xfrm>
                <a:off x="9847348" y="4368029"/>
                <a:ext cx="38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Arial" panose="020B0604020202020204" pitchFamily="34" charset="0"/>
                  <a:ea typeface="等线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A0137B7-3E74-4095-7BC9-A45930FB4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348" y="4368029"/>
                <a:ext cx="381002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箭头连接符 64">
            <a:extLst>
              <a:ext uri="{FF2B5EF4-FFF2-40B4-BE49-F238E27FC236}">
                <a16:creationId xmlns:a16="http://schemas.microsoft.com/office/drawing/2014/main" id="{A220DEB8-1395-22C6-55CC-3D2B75DD4E27}"/>
              </a:ext>
            </a:extLst>
          </p:cNvPr>
          <p:cNvCxnSpPr/>
          <p:nvPr/>
        </p:nvCxnSpPr>
        <p:spPr>
          <a:xfrm>
            <a:off x="3375385" y="4822442"/>
            <a:ext cx="5491479" cy="0"/>
          </a:xfrm>
          <a:prstGeom prst="straightConnector1">
            <a:avLst/>
          </a:prstGeom>
          <a:noFill/>
          <a:ln w="1270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接箭头连接符 65">
            <a:extLst>
              <a:ext uri="{FF2B5EF4-FFF2-40B4-BE49-F238E27FC236}">
                <a16:creationId xmlns:a16="http://schemas.microsoft.com/office/drawing/2014/main" id="{295DEF62-8C62-EFD1-6690-FC0820A5A7C9}"/>
              </a:ext>
            </a:extLst>
          </p:cNvPr>
          <p:cNvCxnSpPr/>
          <p:nvPr/>
        </p:nvCxnSpPr>
        <p:spPr>
          <a:xfrm>
            <a:off x="3375384" y="5390124"/>
            <a:ext cx="5491479" cy="0"/>
          </a:xfrm>
          <a:prstGeom prst="straightConnector1">
            <a:avLst/>
          </a:prstGeom>
          <a:noFill/>
          <a:ln w="1270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接箭头连接符 66">
            <a:extLst>
              <a:ext uri="{FF2B5EF4-FFF2-40B4-BE49-F238E27FC236}">
                <a16:creationId xmlns:a16="http://schemas.microsoft.com/office/drawing/2014/main" id="{1328357B-0BCD-EA05-D4DD-AEE69A6BE5FE}"/>
              </a:ext>
            </a:extLst>
          </p:cNvPr>
          <p:cNvCxnSpPr>
            <a:cxnSpLocks/>
          </p:cNvCxnSpPr>
          <p:nvPr/>
        </p:nvCxnSpPr>
        <p:spPr>
          <a:xfrm flipH="1">
            <a:off x="3375384" y="5103812"/>
            <a:ext cx="5491479" cy="0"/>
          </a:xfrm>
          <a:prstGeom prst="straightConnector1">
            <a:avLst/>
          </a:prstGeom>
          <a:noFill/>
          <a:ln w="1270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接箭头连接符 72">
            <a:extLst>
              <a:ext uri="{FF2B5EF4-FFF2-40B4-BE49-F238E27FC236}">
                <a16:creationId xmlns:a16="http://schemas.microsoft.com/office/drawing/2014/main" id="{C5EB2F9C-5BFB-D7D5-118C-8B1E9D6CFD18}"/>
              </a:ext>
            </a:extLst>
          </p:cNvPr>
          <p:cNvCxnSpPr>
            <a:cxnSpLocks/>
          </p:cNvCxnSpPr>
          <p:nvPr/>
        </p:nvCxnSpPr>
        <p:spPr>
          <a:xfrm flipH="1">
            <a:off x="3375384" y="5682932"/>
            <a:ext cx="5491479" cy="0"/>
          </a:xfrm>
          <a:prstGeom prst="straightConnector1">
            <a:avLst/>
          </a:prstGeom>
          <a:noFill/>
          <a:ln w="1270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3328485-D8D8-F734-C48C-EB8139DB5012}"/>
              </a:ext>
            </a:extLst>
          </p:cNvPr>
          <p:cNvSpPr txBox="1"/>
          <p:nvPr/>
        </p:nvSpPr>
        <p:spPr>
          <a:xfrm>
            <a:off x="4960345" y="2951870"/>
            <a:ext cx="2418080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同态加密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不经意传输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伪随机相关生成器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CB123E9-DF81-462B-C14D-F27248FD5747}"/>
              </a:ext>
            </a:extLst>
          </p:cNvPr>
          <p:cNvSpPr txBox="1"/>
          <p:nvPr/>
        </p:nvSpPr>
        <p:spPr>
          <a:xfrm>
            <a:off x="351806" y="6603860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*This picture is from Wu 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wenhao’s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slide</a:t>
            </a:r>
            <a:endParaRPr kumimoji="1"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E7C0A0-3F41-6CC4-D2B3-A28F86A78A82}"/>
              </a:ext>
            </a:extLst>
          </p:cNvPr>
          <p:cNvSpPr txBox="1"/>
          <p:nvPr/>
        </p:nvSpPr>
        <p:spPr>
          <a:xfrm>
            <a:off x="1365065" y="3890613"/>
            <a:ext cx="216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认证乘法三元组</a:t>
            </a:r>
          </a:p>
        </p:txBody>
      </p:sp>
    </p:spTree>
    <p:extLst>
      <p:ext uri="{BB962C8B-B14F-4D97-AF65-F5344CB8AC3E}">
        <p14:creationId xmlns:p14="http://schemas.microsoft.com/office/powerpoint/2010/main" val="4290301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495A942F-2AEB-FD26-E614-D03A23C41EF4}"/>
              </a:ext>
            </a:extLst>
          </p:cNvPr>
          <p:cNvSpPr txBox="1"/>
          <p:nvPr/>
        </p:nvSpPr>
        <p:spPr>
          <a:xfrm>
            <a:off x="467709" y="335843"/>
            <a:ext cx="7935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不诚实大多数</a:t>
            </a:r>
            <a:r>
              <a:rPr lang="en-US" altLang="zh-CN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lang="zh-CN" altLang="en-US" sz="3200" dirty="0">
                <a:solidFill>
                  <a:srgbClr val="005A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协议研究背景和现状</a:t>
            </a:r>
            <a:endParaRPr lang="en" altLang="zh-CN" sz="3200" baseline="30000" dirty="0">
              <a:solidFill>
                <a:srgbClr val="005A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63A188-2514-80DE-BD1F-D820E70EDFB4}"/>
              </a:ext>
            </a:extLst>
          </p:cNvPr>
          <p:cNvSpPr txBox="1"/>
          <p:nvPr/>
        </p:nvSpPr>
        <p:spPr>
          <a:xfrm>
            <a:off x="467709" y="895020"/>
            <a:ext cx="11343776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基于可认证秘密分享的不诚实大多数恶意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本次汇报关注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SPDZ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协议及其后续优化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直接连接符 118">
            <a:extLst>
              <a:ext uri="{FF2B5EF4-FFF2-40B4-BE49-F238E27FC236}">
                <a16:creationId xmlns:a16="http://schemas.microsoft.com/office/drawing/2014/main" id="{29330E5B-D128-C23B-C08A-C2C24B50BFC0}"/>
              </a:ext>
            </a:extLst>
          </p:cNvPr>
          <p:cNvCxnSpPr/>
          <p:nvPr/>
        </p:nvCxnSpPr>
        <p:spPr>
          <a:xfrm>
            <a:off x="1931838" y="4286869"/>
            <a:ext cx="144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1276B778-7148-B5A6-253E-F96E4A4F19B4}"/>
              </a:ext>
            </a:extLst>
          </p:cNvPr>
          <p:cNvSpPr/>
          <p:nvPr/>
        </p:nvSpPr>
        <p:spPr>
          <a:xfrm>
            <a:off x="1346154" y="3837779"/>
            <a:ext cx="1193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[BDOZ11]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3CA14A-3B4D-EF62-E9F5-0EA4DDB9F757}"/>
              </a:ext>
            </a:extLst>
          </p:cNvPr>
          <p:cNvSpPr/>
          <p:nvPr/>
        </p:nvSpPr>
        <p:spPr>
          <a:xfrm>
            <a:off x="2775946" y="3557497"/>
            <a:ext cx="120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[DPSZ12]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1A7EE3-DA16-7FE9-9DB5-B2F79A1B310D}"/>
              </a:ext>
            </a:extLst>
          </p:cNvPr>
          <p:cNvSpPr/>
          <p:nvPr/>
        </p:nvSpPr>
        <p:spPr>
          <a:xfrm>
            <a:off x="3006057" y="4355301"/>
            <a:ext cx="80021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SPDZ</a:t>
            </a:r>
            <a:endParaRPr lang="zh-CN" altLang="en-US" kern="0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122">
            <a:extLst>
              <a:ext uri="{FF2B5EF4-FFF2-40B4-BE49-F238E27FC236}">
                <a16:creationId xmlns:a16="http://schemas.microsoft.com/office/drawing/2014/main" id="{792BF1DB-EEAE-5666-6965-111A2A2CCB1B}"/>
              </a:ext>
            </a:extLst>
          </p:cNvPr>
          <p:cNvCxnSpPr/>
          <p:nvPr/>
        </p:nvCxnSpPr>
        <p:spPr>
          <a:xfrm>
            <a:off x="3382476" y="4286869"/>
            <a:ext cx="144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7" name="直接连接符 123">
            <a:extLst>
              <a:ext uri="{FF2B5EF4-FFF2-40B4-BE49-F238E27FC236}">
                <a16:creationId xmlns:a16="http://schemas.microsoft.com/office/drawing/2014/main" id="{DAB6AC19-8CF7-70EF-9D5D-E8F028EE542D}"/>
              </a:ext>
            </a:extLst>
          </p:cNvPr>
          <p:cNvCxnSpPr/>
          <p:nvPr/>
        </p:nvCxnSpPr>
        <p:spPr>
          <a:xfrm>
            <a:off x="4822476" y="4286869"/>
            <a:ext cx="144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D282289-E4AE-60E7-A1C5-68AB71FED7E3}"/>
              </a:ext>
            </a:extLst>
          </p:cNvPr>
          <p:cNvSpPr/>
          <p:nvPr/>
        </p:nvSpPr>
        <p:spPr>
          <a:xfrm>
            <a:off x="2755909" y="3837779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[DKL+13]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接连接符 125">
            <a:extLst>
              <a:ext uri="{FF2B5EF4-FFF2-40B4-BE49-F238E27FC236}">
                <a16:creationId xmlns:a16="http://schemas.microsoft.com/office/drawing/2014/main" id="{989F2DF5-3CEB-93D7-76CC-F18528D64FDD}"/>
              </a:ext>
            </a:extLst>
          </p:cNvPr>
          <p:cNvCxnSpPr/>
          <p:nvPr/>
        </p:nvCxnSpPr>
        <p:spPr>
          <a:xfrm>
            <a:off x="6262476" y="4286869"/>
            <a:ext cx="144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B65972F-442E-35B7-EFBD-3B8B0602C402}"/>
              </a:ext>
            </a:extLst>
          </p:cNvPr>
          <p:cNvSpPr/>
          <p:nvPr/>
        </p:nvSpPr>
        <p:spPr>
          <a:xfrm>
            <a:off x="7143173" y="3837779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[KPR+18]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B54269-8AD7-E712-3162-43C2DAEEEC42}"/>
              </a:ext>
            </a:extLst>
          </p:cNvPr>
          <p:cNvSpPr/>
          <p:nvPr/>
        </p:nvSpPr>
        <p:spPr>
          <a:xfrm>
            <a:off x="6804940" y="4355301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SPDZ-Overdrive</a:t>
            </a:r>
            <a:endParaRPr lang="zh-CN" altLang="en-US" kern="0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6426E1-6E16-435A-A21D-492E5DED3100}"/>
              </a:ext>
            </a:extLst>
          </p:cNvPr>
          <p:cNvSpPr/>
          <p:nvPr/>
        </p:nvSpPr>
        <p:spPr>
          <a:xfrm>
            <a:off x="9965890" y="3837779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[CRFG20]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10468E-A38D-6187-2D11-1AA2520DCB06}"/>
              </a:ext>
            </a:extLst>
          </p:cNvPr>
          <p:cNvSpPr/>
          <p:nvPr/>
        </p:nvSpPr>
        <p:spPr>
          <a:xfrm>
            <a:off x="10119779" y="4355301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0" dirty="0" err="1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MonZa</a:t>
            </a:r>
            <a:endParaRPr lang="zh-CN" altLang="en-US" kern="0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94629E-870A-2226-5500-4431DD2F35B9}"/>
              </a:ext>
            </a:extLst>
          </p:cNvPr>
          <p:cNvSpPr/>
          <p:nvPr/>
        </p:nvSpPr>
        <p:spPr>
          <a:xfrm>
            <a:off x="1525316" y="4355301"/>
            <a:ext cx="8354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BDOZ</a:t>
            </a:r>
            <a:endParaRPr lang="zh-CN" altLang="en-US" kern="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29C60D-7E15-70F7-CE60-FF59EC908A83}"/>
              </a:ext>
            </a:extLst>
          </p:cNvPr>
          <p:cNvSpPr/>
          <p:nvPr/>
        </p:nvSpPr>
        <p:spPr>
          <a:xfrm>
            <a:off x="1013862" y="4715992"/>
            <a:ext cx="3012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基于同态加密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(+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零知识证明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DCDF71F-6956-72EA-C4E4-D23CDFD132B1}"/>
              </a:ext>
            </a:extLst>
          </p:cNvPr>
          <p:cNvSpPr/>
          <p:nvPr/>
        </p:nvSpPr>
        <p:spPr>
          <a:xfrm>
            <a:off x="1005908" y="265650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基于不经意传输</a:t>
            </a:r>
          </a:p>
        </p:txBody>
      </p:sp>
      <p:cxnSp>
        <p:nvCxnSpPr>
          <p:cNvPr id="18" name="直接连接符 133">
            <a:extLst>
              <a:ext uri="{FF2B5EF4-FFF2-40B4-BE49-F238E27FC236}">
                <a16:creationId xmlns:a16="http://schemas.microsoft.com/office/drawing/2014/main" id="{4F3A5FF3-59D6-FCBB-FF57-4751010B440B}"/>
              </a:ext>
            </a:extLst>
          </p:cNvPr>
          <p:cNvCxnSpPr/>
          <p:nvPr/>
        </p:nvCxnSpPr>
        <p:spPr>
          <a:xfrm>
            <a:off x="996334" y="4286869"/>
            <a:ext cx="90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1C9DF1B5-7E84-E4BB-88B5-9D19AAEA80F6}"/>
              </a:ext>
            </a:extLst>
          </p:cNvPr>
          <p:cNvSpPr/>
          <p:nvPr/>
        </p:nvSpPr>
        <p:spPr>
          <a:xfrm>
            <a:off x="66053" y="410220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[DO10]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E29F95F-7BED-0EF3-02A3-2C232B2A248A}"/>
              </a:ext>
            </a:extLst>
          </p:cNvPr>
          <p:cNvSpPr/>
          <p:nvPr/>
        </p:nvSpPr>
        <p:spPr>
          <a:xfrm>
            <a:off x="4355695" y="38377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[DZ13]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FA2A587-28F1-55FC-4F05-A35E5088CCED}"/>
              </a:ext>
            </a:extLst>
          </p:cNvPr>
          <p:cNvSpPr/>
          <p:nvPr/>
        </p:nvSpPr>
        <p:spPr>
          <a:xfrm>
            <a:off x="4272338" y="4355301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MiniMac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B3C29C2-FC72-EFB1-3444-6FC8521F22C2}"/>
              </a:ext>
            </a:extLst>
          </p:cNvPr>
          <p:cNvSpPr/>
          <p:nvPr/>
        </p:nvSpPr>
        <p:spPr>
          <a:xfrm>
            <a:off x="5610148" y="3837779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[DNNR17]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4FCB798-6580-F7C2-59D9-3038FBE56AD4}"/>
              </a:ext>
            </a:extLst>
          </p:cNvPr>
          <p:cNvSpPr/>
          <p:nvPr/>
        </p:nvSpPr>
        <p:spPr>
          <a:xfrm>
            <a:off x="5660739" y="4355301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0" dirty="0" err="1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TinyTable</a:t>
            </a:r>
            <a:endParaRPr lang="zh-CN" altLang="en-US" kern="0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4" name="直接连接符 139">
            <a:extLst>
              <a:ext uri="{FF2B5EF4-FFF2-40B4-BE49-F238E27FC236}">
                <a16:creationId xmlns:a16="http://schemas.microsoft.com/office/drawing/2014/main" id="{EF827170-2C10-DD79-FA0C-0E51D0CF1BB1}"/>
              </a:ext>
            </a:extLst>
          </p:cNvPr>
          <p:cNvCxnSpPr/>
          <p:nvPr/>
        </p:nvCxnSpPr>
        <p:spPr>
          <a:xfrm>
            <a:off x="7702476" y="4286869"/>
            <a:ext cx="144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25" name="直接连接符 140">
            <a:extLst>
              <a:ext uri="{FF2B5EF4-FFF2-40B4-BE49-F238E27FC236}">
                <a16:creationId xmlns:a16="http://schemas.microsoft.com/office/drawing/2014/main" id="{B94DB6A1-7959-803C-10FC-C6AB75EB7CC9}"/>
              </a:ext>
            </a:extLst>
          </p:cNvPr>
          <p:cNvCxnSpPr/>
          <p:nvPr/>
        </p:nvCxnSpPr>
        <p:spPr>
          <a:xfrm>
            <a:off x="10582476" y="4286869"/>
            <a:ext cx="1152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arrow" w="med" len="med"/>
          </a:ln>
          <a:effectLst/>
        </p:spPr>
      </p:cxnSp>
      <p:cxnSp>
        <p:nvCxnSpPr>
          <p:cNvPr id="27" name="直接连接符 141">
            <a:extLst>
              <a:ext uri="{FF2B5EF4-FFF2-40B4-BE49-F238E27FC236}">
                <a16:creationId xmlns:a16="http://schemas.microsoft.com/office/drawing/2014/main" id="{BBB1514D-9E33-F910-44C6-58F6E49B4917}"/>
              </a:ext>
            </a:extLst>
          </p:cNvPr>
          <p:cNvCxnSpPr/>
          <p:nvPr/>
        </p:nvCxnSpPr>
        <p:spPr>
          <a:xfrm>
            <a:off x="9142476" y="4286869"/>
            <a:ext cx="144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89C63B5C-1B34-352A-4B03-6BDD19335DC1}"/>
              </a:ext>
            </a:extLst>
          </p:cNvPr>
          <p:cNvSpPr/>
          <p:nvPr/>
        </p:nvSpPr>
        <p:spPr>
          <a:xfrm>
            <a:off x="3239454" y="2180262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[NNOB12]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B832C83-5447-F4B2-7C4A-BBBFBB7C9DF2}"/>
              </a:ext>
            </a:extLst>
          </p:cNvPr>
          <p:cNvSpPr/>
          <p:nvPr/>
        </p:nvSpPr>
        <p:spPr>
          <a:xfrm>
            <a:off x="3380519" y="2702067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0" dirty="0" err="1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TinyOT</a:t>
            </a:r>
            <a:endParaRPr lang="zh-CN" altLang="en-US" kern="0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CF533F5-7B20-5E0B-20AB-BCC9CF9549B0}"/>
              </a:ext>
            </a:extLst>
          </p:cNvPr>
          <p:cNvSpPr/>
          <p:nvPr/>
        </p:nvSpPr>
        <p:spPr>
          <a:xfrm>
            <a:off x="5194928" y="2180262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[KOS16]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47170A1-F430-E304-2B22-83B8089D0C91}"/>
              </a:ext>
            </a:extLst>
          </p:cNvPr>
          <p:cNvSpPr/>
          <p:nvPr/>
        </p:nvSpPr>
        <p:spPr>
          <a:xfrm>
            <a:off x="5124396" y="2702067"/>
            <a:ext cx="11721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MASCOT</a:t>
            </a:r>
            <a:endParaRPr lang="zh-CN" altLang="en-US" kern="0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334F05A3-6DF3-2F5C-E48B-E99E470B1DD8}"/>
              </a:ext>
            </a:extLst>
          </p:cNvPr>
          <p:cNvCxnSpPr/>
          <p:nvPr/>
        </p:nvCxnSpPr>
        <p:spPr>
          <a:xfrm rot="5400000" flipH="1" flipV="1">
            <a:off x="1626334" y="2014572"/>
            <a:ext cx="1620000" cy="2880000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直接连接符 147">
            <a:extLst>
              <a:ext uri="{FF2B5EF4-FFF2-40B4-BE49-F238E27FC236}">
                <a16:creationId xmlns:a16="http://schemas.microsoft.com/office/drawing/2014/main" id="{085FB777-762D-E223-B053-15DFDCDE9263}"/>
              </a:ext>
            </a:extLst>
          </p:cNvPr>
          <p:cNvCxnSpPr/>
          <p:nvPr/>
        </p:nvCxnSpPr>
        <p:spPr>
          <a:xfrm flipV="1">
            <a:off x="3876335" y="2644572"/>
            <a:ext cx="180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34" name="直接连接符 148">
            <a:extLst>
              <a:ext uri="{FF2B5EF4-FFF2-40B4-BE49-F238E27FC236}">
                <a16:creationId xmlns:a16="http://schemas.microsoft.com/office/drawing/2014/main" id="{27F74BCC-21FF-54CC-7749-543D11BCE11E}"/>
              </a:ext>
            </a:extLst>
          </p:cNvPr>
          <p:cNvCxnSpPr/>
          <p:nvPr/>
        </p:nvCxnSpPr>
        <p:spPr>
          <a:xfrm flipV="1">
            <a:off x="5661361" y="2644572"/>
            <a:ext cx="2016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35" name="直接连接符 149">
            <a:extLst>
              <a:ext uri="{FF2B5EF4-FFF2-40B4-BE49-F238E27FC236}">
                <a16:creationId xmlns:a16="http://schemas.microsoft.com/office/drawing/2014/main" id="{054E4B83-4DE3-3856-ECB4-C9CCE6EB4257}"/>
              </a:ext>
            </a:extLst>
          </p:cNvPr>
          <p:cNvCxnSpPr/>
          <p:nvPr/>
        </p:nvCxnSpPr>
        <p:spPr>
          <a:xfrm flipV="1">
            <a:off x="7712301" y="2644571"/>
            <a:ext cx="288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36" name="直接连接符 150">
            <a:extLst>
              <a:ext uri="{FF2B5EF4-FFF2-40B4-BE49-F238E27FC236}">
                <a16:creationId xmlns:a16="http://schemas.microsoft.com/office/drawing/2014/main" id="{8972FF21-BD46-2C65-7A2C-07F79049FFAF}"/>
              </a:ext>
            </a:extLst>
          </p:cNvPr>
          <p:cNvCxnSpPr/>
          <p:nvPr/>
        </p:nvCxnSpPr>
        <p:spPr>
          <a:xfrm flipV="1">
            <a:off x="10582476" y="2644571"/>
            <a:ext cx="1152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886FCC35-7798-F115-94C2-D509B59EDE75}"/>
              </a:ext>
            </a:extLst>
          </p:cNvPr>
          <p:cNvSpPr/>
          <p:nvPr/>
        </p:nvSpPr>
        <p:spPr>
          <a:xfrm>
            <a:off x="7131853" y="2180262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[CDE+18]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B3778C2-EBAF-5781-CA0F-49305943016F}"/>
                  </a:ext>
                </a:extLst>
              </p:cNvPr>
              <p:cNvSpPr/>
              <p:nvPr/>
            </p:nvSpPr>
            <p:spPr>
              <a:xfrm>
                <a:off x="7238196" y="2702067"/>
                <a:ext cx="986680" cy="3850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kern="0" dirty="0">
                    <a:solidFill>
                      <a:srgbClr val="C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SPD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sSup>
                          <m:sSupPr>
                            <m:ctrlPr>
                              <a:rPr lang="en-US" altLang="zh-CN" i="1" kern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 kern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endParaRPr lang="zh-CN" altLang="en-US" kern="0" dirty="0">
                  <a:solidFill>
                    <a:srgbClr val="C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B3778C2-EBAF-5781-CA0F-493059430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196" y="2702067"/>
                <a:ext cx="986680" cy="385042"/>
              </a:xfrm>
              <a:prstGeom prst="rect">
                <a:avLst/>
              </a:prstGeom>
              <a:blipFill>
                <a:blip r:embed="rId2"/>
                <a:stretch>
                  <a:fillRect l="-5063" t="-9677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05FEF6A3-1DED-9BB3-5A23-EA037EFB57B9}"/>
              </a:ext>
            </a:extLst>
          </p:cNvPr>
          <p:cNvCxnSpPr/>
          <p:nvPr/>
        </p:nvCxnSpPr>
        <p:spPr>
          <a:xfrm rot="16200000" flipH="1">
            <a:off x="3543908" y="1748868"/>
            <a:ext cx="1620000" cy="6696000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06D8B37F-A830-2D0B-8599-12786AF5EBD7}"/>
              </a:ext>
            </a:extLst>
          </p:cNvPr>
          <p:cNvSpPr/>
          <p:nvPr/>
        </p:nvSpPr>
        <p:spPr>
          <a:xfrm>
            <a:off x="971330" y="5530984"/>
            <a:ext cx="3262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基于伪随机相关生成器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(VOLE)</a:t>
            </a:r>
          </a:p>
        </p:txBody>
      </p:sp>
      <p:cxnSp>
        <p:nvCxnSpPr>
          <p:cNvPr id="41" name="直接连接符 155">
            <a:extLst>
              <a:ext uri="{FF2B5EF4-FFF2-40B4-BE49-F238E27FC236}">
                <a16:creationId xmlns:a16="http://schemas.microsoft.com/office/drawing/2014/main" id="{020C02A3-4458-F6E6-FB1F-17874D7A1399}"/>
              </a:ext>
            </a:extLst>
          </p:cNvPr>
          <p:cNvCxnSpPr/>
          <p:nvPr/>
        </p:nvCxnSpPr>
        <p:spPr>
          <a:xfrm>
            <a:off x="10613892" y="5908339"/>
            <a:ext cx="1116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arrow" w="med" len="med"/>
          </a:ln>
          <a:effectLst/>
        </p:spPr>
      </p:cxnSp>
      <p:cxnSp>
        <p:nvCxnSpPr>
          <p:cNvPr id="42" name="直接连接符 156">
            <a:extLst>
              <a:ext uri="{FF2B5EF4-FFF2-40B4-BE49-F238E27FC236}">
                <a16:creationId xmlns:a16="http://schemas.microsoft.com/office/drawing/2014/main" id="{C73D7F4E-6607-FF6B-B0F2-A0C7C15E090E}"/>
              </a:ext>
            </a:extLst>
          </p:cNvPr>
          <p:cNvCxnSpPr/>
          <p:nvPr/>
        </p:nvCxnSpPr>
        <p:spPr>
          <a:xfrm>
            <a:off x="7701908" y="5908339"/>
            <a:ext cx="72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147C056-C738-685E-92AA-F8F8579469E6}"/>
              </a:ext>
            </a:extLst>
          </p:cNvPr>
          <p:cNvSpPr/>
          <p:nvPr/>
        </p:nvSpPr>
        <p:spPr>
          <a:xfrm>
            <a:off x="7176836" y="5414608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[BCGI18]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5FFFC20-EBD8-2701-3AA4-AC0D9867FF54}"/>
              </a:ext>
            </a:extLst>
          </p:cNvPr>
          <p:cNvSpPr/>
          <p:nvPr/>
        </p:nvSpPr>
        <p:spPr>
          <a:xfrm>
            <a:off x="7835048" y="6025653"/>
            <a:ext cx="124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[BCG+19]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5" name="直接连接符 159">
            <a:extLst>
              <a:ext uri="{FF2B5EF4-FFF2-40B4-BE49-F238E27FC236}">
                <a16:creationId xmlns:a16="http://schemas.microsoft.com/office/drawing/2014/main" id="{A61B56C1-AA68-9C38-41D7-7765C17F2351}"/>
              </a:ext>
            </a:extLst>
          </p:cNvPr>
          <p:cNvCxnSpPr/>
          <p:nvPr/>
        </p:nvCxnSpPr>
        <p:spPr>
          <a:xfrm>
            <a:off x="8424964" y="5908339"/>
            <a:ext cx="72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46" name="直接连接符 160">
            <a:extLst>
              <a:ext uri="{FF2B5EF4-FFF2-40B4-BE49-F238E27FC236}">
                <a16:creationId xmlns:a16="http://schemas.microsoft.com/office/drawing/2014/main" id="{0565C5F0-AC58-2C78-E4AE-F814712D8641}"/>
              </a:ext>
            </a:extLst>
          </p:cNvPr>
          <p:cNvCxnSpPr/>
          <p:nvPr/>
        </p:nvCxnSpPr>
        <p:spPr>
          <a:xfrm>
            <a:off x="9173892" y="5908339"/>
            <a:ext cx="72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47" name="直接连接符 161">
            <a:extLst>
              <a:ext uri="{FF2B5EF4-FFF2-40B4-BE49-F238E27FC236}">
                <a16:creationId xmlns:a16="http://schemas.microsoft.com/office/drawing/2014/main" id="{D4E38DC1-3C33-7409-53BC-EF2EDEDB17E2}"/>
              </a:ext>
            </a:extLst>
          </p:cNvPr>
          <p:cNvCxnSpPr/>
          <p:nvPr/>
        </p:nvCxnSpPr>
        <p:spPr>
          <a:xfrm>
            <a:off x="9852718" y="5908339"/>
            <a:ext cx="7200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2B69B774-3ED8-6591-3D06-D167524B7116}"/>
              </a:ext>
            </a:extLst>
          </p:cNvPr>
          <p:cNvSpPr/>
          <p:nvPr/>
        </p:nvSpPr>
        <p:spPr>
          <a:xfrm>
            <a:off x="8613482" y="5414608"/>
            <a:ext cx="124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[BCG+20]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16FA4CE-7F6E-339F-D2CB-DD6B6D19C5EC}"/>
              </a:ext>
            </a:extLst>
          </p:cNvPr>
          <p:cNvSpPr/>
          <p:nvPr/>
        </p:nvSpPr>
        <p:spPr>
          <a:xfrm>
            <a:off x="9330327" y="6028362"/>
            <a:ext cx="124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[BCG+22]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D60722-B772-299D-5815-56B200BF241B}"/>
              </a:ext>
            </a:extLst>
          </p:cNvPr>
          <p:cNvSpPr/>
          <p:nvPr/>
        </p:nvSpPr>
        <p:spPr>
          <a:xfrm>
            <a:off x="9356776" y="6346102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[BCGI22]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183253F-CFF9-D2B0-AB90-56ADC9286F13}"/>
              </a:ext>
            </a:extLst>
          </p:cNvPr>
          <p:cNvSpPr/>
          <p:nvPr/>
        </p:nvSpPr>
        <p:spPr>
          <a:xfrm>
            <a:off x="8610499" y="3837779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[ENO19]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1FCD2AC-2B5A-0A05-4A1F-A1B0BEA517E2}"/>
              </a:ext>
            </a:extLst>
          </p:cNvPr>
          <p:cNvSpPr/>
          <p:nvPr/>
        </p:nvSpPr>
        <p:spPr>
          <a:xfrm>
            <a:off x="8582714" y="4355301"/>
            <a:ext cx="15311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" altLang="zh-CN" kern="0" dirty="0" err="1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Turbospeedz</a:t>
            </a:r>
            <a:endParaRPr lang="zh-CN" altLang="en-US" kern="0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52F8F29-8241-F69C-1F77-E4199A0DA564}"/>
              </a:ext>
            </a:extLst>
          </p:cNvPr>
          <p:cNvSpPr/>
          <p:nvPr/>
        </p:nvSpPr>
        <p:spPr>
          <a:xfrm>
            <a:off x="10017014" y="5414608"/>
            <a:ext cx="11464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[LXYZ23]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BEB9C55-FCFB-C97C-6BE3-2390A77F2DC1}"/>
              </a:ext>
            </a:extLst>
          </p:cNvPr>
          <p:cNvSpPr txBox="1"/>
          <p:nvPr/>
        </p:nvSpPr>
        <p:spPr>
          <a:xfrm>
            <a:off x="351806" y="6603860"/>
            <a:ext cx="8284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*This picture is from https://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/Stu-Yang/HITSZ-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SecurityGroup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-MPC/tree/main/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-research/</a:t>
            </a:r>
            <a:r>
              <a:rPr kumimoji="1"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r>
              <a:rPr kumimoji="1"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-with-preprocessing</a:t>
            </a:r>
          </a:p>
        </p:txBody>
      </p:sp>
    </p:spTree>
    <p:extLst>
      <p:ext uri="{BB962C8B-B14F-4D97-AF65-F5344CB8AC3E}">
        <p14:creationId xmlns:p14="http://schemas.microsoft.com/office/powerpoint/2010/main" val="345153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ADF4A4-E41E-68BE-1140-0EF6F1B87B0B}"/>
              </a:ext>
            </a:extLst>
          </p:cNvPr>
          <p:cNvSpPr txBox="1"/>
          <p:nvPr/>
        </p:nvSpPr>
        <p:spPr>
          <a:xfrm>
            <a:off x="467709" y="4501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5A7B"/>
                </a:solidFill>
                <a:latin typeface="ArialMT"/>
              </a:rPr>
              <a:t>目录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992F2C-7A1D-330D-0942-DA57539508F8}"/>
              </a:ext>
            </a:extLst>
          </p:cNvPr>
          <p:cNvSpPr txBox="1"/>
          <p:nvPr/>
        </p:nvSpPr>
        <p:spPr>
          <a:xfrm>
            <a:off x="460549" y="1185950"/>
            <a:ext cx="11270901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协议背景和研究现状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不诚实大多数恶意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协议回顾：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SPDZ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协议及其优化</a:t>
            </a:r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矩阵环上不诚实大多数恶意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MPC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协议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矩阵环上恶意安全两方计算（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Our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Work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4324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PC介绍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62170</TotalTime>
  <Words>13165</Words>
  <Application>Microsoft Macintosh PowerPoint</Application>
  <PresentationFormat>宽屏</PresentationFormat>
  <Paragraphs>1223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7" baseType="lpstr">
      <vt:lpstr>SimHei</vt:lpstr>
      <vt:lpstr>Microsoft YaHei</vt:lpstr>
      <vt:lpstr>Microsoft YaHei</vt:lpstr>
      <vt:lpstr>ArialMT</vt:lpstr>
      <vt:lpstr>Arial</vt:lpstr>
      <vt:lpstr>Avenir Book</vt:lpstr>
      <vt:lpstr>Calibri</vt:lpstr>
      <vt:lpstr>Cambria Math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yangpeng</dc:creator>
  <cp:lastModifiedBy>Peng Yang</cp:lastModifiedBy>
  <cp:revision>2244</cp:revision>
  <dcterms:created xsi:type="dcterms:W3CDTF">2022-05-16T11:31:25Z</dcterms:created>
  <dcterms:modified xsi:type="dcterms:W3CDTF">2024-05-24T09:35:12Z</dcterms:modified>
</cp:coreProperties>
</file>